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14"/>
  </p:notesMasterIdLst>
  <p:handoutMasterIdLst>
    <p:handoutMasterId r:id="rId15"/>
  </p:handoutMasterIdLst>
  <p:sldIdLst>
    <p:sldId id="812" r:id="rId3"/>
    <p:sldId id="834" r:id="rId4"/>
    <p:sldId id="845" r:id="rId5"/>
    <p:sldId id="844" r:id="rId6"/>
    <p:sldId id="846" r:id="rId7"/>
    <p:sldId id="836" r:id="rId8"/>
    <p:sldId id="848" r:id="rId9"/>
    <p:sldId id="849" r:id="rId10"/>
    <p:sldId id="851" r:id="rId11"/>
    <p:sldId id="852" r:id="rId12"/>
    <p:sldId id="854" r:id="rId1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FF42C"/>
    <a:srgbClr val="5F2987"/>
    <a:srgbClr val="13671D"/>
    <a:srgbClr val="1C982B"/>
    <a:srgbClr val="00269E"/>
    <a:srgbClr val="FF7C80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069" autoAdjust="0"/>
    <p:restoredTop sz="91304" autoAdjust="0"/>
  </p:normalViewPr>
  <p:slideViewPr>
    <p:cSldViewPr>
      <p:cViewPr varScale="1">
        <p:scale>
          <a:sx n="102" d="100"/>
          <a:sy n="102" d="100"/>
        </p:scale>
        <p:origin x="-754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227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288" y="-114"/>
      </p:cViewPr>
      <p:guideLst>
        <p:guide orient="horz" pos="2932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3043238" cy="465138"/>
          </a:xfrm>
          <a:prstGeom prst="rect">
            <a:avLst/>
          </a:prstGeom>
        </p:spPr>
        <p:txBody>
          <a:bodyPr vert="horz" lIns="90537" tIns="45268" rIns="90537" bIns="452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9" y="1"/>
            <a:ext cx="3043238" cy="465138"/>
          </a:xfrm>
          <a:prstGeom prst="rect">
            <a:avLst/>
          </a:prstGeom>
        </p:spPr>
        <p:txBody>
          <a:bodyPr vert="horz" lIns="90537" tIns="45268" rIns="90537" bIns="45268" rtlCol="0"/>
          <a:lstStyle>
            <a:lvl1pPr algn="r">
              <a:defRPr sz="1200"/>
            </a:lvl1pPr>
          </a:lstStyle>
          <a:p>
            <a:fld id="{A8782089-6BC6-4235-B712-F8742B9D4234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42383"/>
            <a:ext cx="3043238" cy="465138"/>
          </a:xfrm>
          <a:prstGeom prst="rect">
            <a:avLst/>
          </a:prstGeom>
        </p:spPr>
        <p:txBody>
          <a:bodyPr vert="horz" lIns="90537" tIns="45268" rIns="90537" bIns="452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9" y="8842383"/>
            <a:ext cx="3043238" cy="465138"/>
          </a:xfrm>
          <a:prstGeom prst="rect">
            <a:avLst/>
          </a:prstGeom>
        </p:spPr>
        <p:txBody>
          <a:bodyPr vert="horz" lIns="90537" tIns="45268" rIns="90537" bIns="45268" rtlCol="0" anchor="b"/>
          <a:lstStyle>
            <a:lvl1pPr algn="r">
              <a:defRPr sz="1200"/>
            </a:lvl1pPr>
          </a:lstStyle>
          <a:p>
            <a:fld id="{75612B8F-7C36-4EC9-BD17-68C48F5CD9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542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4138" tIns="47070" rIns="94138" bIns="470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43" y="1"/>
            <a:ext cx="3043343" cy="465455"/>
          </a:xfrm>
          <a:prstGeom prst="rect">
            <a:avLst/>
          </a:prstGeom>
        </p:spPr>
        <p:txBody>
          <a:bodyPr vert="horz" lIns="94138" tIns="47070" rIns="94138" bIns="47070" rtlCol="0"/>
          <a:lstStyle>
            <a:lvl1pPr algn="r">
              <a:defRPr sz="1200"/>
            </a:lvl1pPr>
          </a:lstStyle>
          <a:p>
            <a:fld id="{CEB96F95-300C-4A3F-BDC6-417068EB1BB3}" type="datetimeFigureOut">
              <a:rPr lang="en-US" smtClean="0"/>
              <a:pPr/>
              <a:t>9/18/2017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38" tIns="47070" rIns="94138" bIns="4707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33"/>
            <a:ext cx="5618480" cy="4189095"/>
          </a:xfrm>
          <a:prstGeom prst="rect">
            <a:avLst/>
          </a:prstGeom>
        </p:spPr>
        <p:txBody>
          <a:bodyPr vert="horz" lIns="94138" tIns="47070" rIns="94138" bIns="4707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9"/>
            <a:ext cx="3043343" cy="465455"/>
          </a:xfrm>
          <a:prstGeom prst="rect">
            <a:avLst/>
          </a:prstGeom>
        </p:spPr>
        <p:txBody>
          <a:bodyPr vert="horz" lIns="94138" tIns="47070" rIns="94138" bIns="470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43" y="8842039"/>
            <a:ext cx="3043343" cy="465455"/>
          </a:xfrm>
          <a:prstGeom prst="rect">
            <a:avLst/>
          </a:prstGeom>
        </p:spPr>
        <p:txBody>
          <a:bodyPr vert="horz" lIns="94138" tIns="47070" rIns="94138" bIns="47070" rtlCol="0" anchor="b"/>
          <a:lstStyle>
            <a:lvl1pPr algn="r">
              <a:defRPr sz="1200"/>
            </a:lvl1pPr>
          </a:lstStyle>
          <a:p>
            <a:fld id="{DDE3C4EC-FA30-4BAF-8816-853426F570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62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1032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98825" y="869950"/>
            <a:ext cx="3151188" cy="236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73852" y="3362454"/>
            <a:ext cx="7797374" cy="27512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2027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98825" y="869950"/>
            <a:ext cx="3151188" cy="236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73852" y="3362454"/>
            <a:ext cx="7797374" cy="27512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2027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98825" y="869950"/>
            <a:ext cx="3151188" cy="236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73852" y="3362454"/>
            <a:ext cx="7797374" cy="27512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2027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98825" y="869950"/>
            <a:ext cx="3151188" cy="236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73852" y="3362454"/>
            <a:ext cx="7797374" cy="27512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2027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98825" y="869950"/>
            <a:ext cx="3151188" cy="236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73852" y="3362454"/>
            <a:ext cx="7797374" cy="27512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2027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158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/>
              <a:pPr/>
              <a:t>9/18/2017</a:t>
            </a:fld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 smtClean="0"/>
              <a:t>Draft for Discussion &amp; Policy Purposes Only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1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1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9/18/2017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789465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9/18/2017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1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72" y="1243330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22081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27025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31689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85" y="870318"/>
            <a:ext cx="7751547" cy="35144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1505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9/18/2017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4582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85" y="870318"/>
            <a:ext cx="7751547" cy="35144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>
          <a:xfrm>
            <a:off x="7200900" y="6383338"/>
            <a:ext cx="1673225" cy="155575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1314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9/18/2017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584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9/18/2017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28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9/18/2017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 smtClean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1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1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/>
              <a:pPr/>
              <a:t>9/18/2017</a:t>
            </a:fld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 smtClean="0"/>
              <a:t>Draft for Discussion &amp; Policy Purposes Only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/>
              <a:pPr/>
              <a:t>9/18/2017</a:t>
            </a:fld>
            <a:endParaRPr lang="en-US" dirty="0"/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1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72" y="1243330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997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print"/>
          <a:srcRect t="38333" b="39000"/>
          <a:stretch>
            <a:fillRect/>
          </a:stretch>
        </p:blipFill>
        <p:spPr bwMode="auto">
          <a:xfrm>
            <a:off x="1012825" y="928687"/>
            <a:ext cx="63865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62200" y="3429000"/>
            <a:ext cx="59989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362200" y="4691742"/>
            <a:ext cx="3352800" cy="762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" y="459377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b="1" u="sng" dirty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362200" y="4114800"/>
            <a:ext cx="45720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2590800"/>
            <a:ext cx="9144000" cy="4267200"/>
          </a:xfrm>
          <a:prstGeom prst="rect">
            <a:avLst/>
          </a:prstGeom>
          <a:solidFill>
            <a:schemeClr val="accent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585900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747713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63" y="3752850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print"/>
          <a:srcRect t="38333" b="39000"/>
          <a:stretch>
            <a:fillRect/>
          </a:stretch>
        </p:blipFill>
        <p:spPr bwMode="auto">
          <a:xfrm>
            <a:off x="1012825" y="1562100"/>
            <a:ext cx="63865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962400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5105400"/>
            <a:ext cx="3352800" cy="762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" y="459377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b="1" u="sng" dirty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528458"/>
            <a:ext cx="45720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278453373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27025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0990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000000"/>
                </a:solidFill>
              </a:rPr>
              <a:pPr/>
              <a:t>9/18/2017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3556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>
            <a:off x="447675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 smtClean="0"/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0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0" y="6269038"/>
            <a:ext cx="1673225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/>
              <a:pPr/>
              <a:t>9/18/2017</a:t>
            </a:fld>
            <a:endParaRPr lang="en-US" dirty="0"/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7200" y="73660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 smtClean="0"/>
              <a:t>Draft for Discussion &amp; Policy Purposes Only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676400"/>
            <a:ext cx="9144000" cy="5181600"/>
          </a:xfrm>
          <a:prstGeom prst="rect">
            <a:avLst/>
          </a:prstGeom>
          <a:solidFill>
            <a:schemeClr val="accent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3" r:id="rId3"/>
    <p:sldLayoutId id="2147483673" r:id="rId4"/>
    <p:sldLayoutId id="2147483703" r:id="rId5"/>
    <p:sldLayoutId id="2147483704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5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5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BBE80981-3DA6-46C2-826D-0D8005ADC286}" type="slidenum">
              <a:rPr lang="en-US" altLang="en-US" sz="10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0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0" y="6269038"/>
            <a:ext cx="1673225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9/18/2017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39113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3265488" y="6283325"/>
            <a:ext cx="261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 smtClean="0"/>
              <a:t>Draft for Discussion &amp; Policy Purposes Only</a:t>
            </a:r>
          </a:p>
        </p:txBody>
      </p:sp>
    </p:spTree>
    <p:extLst>
      <p:ext uri="{BB962C8B-B14F-4D97-AF65-F5344CB8AC3E}">
        <p14:creationId xmlns:p14="http://schemas.microsoft.com/office/powerpoint/2010/main" xmlns="" val="197172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5" r:id="rId8"/>
    <p:sldLayoutId id="2147483696" r:id="rId9"/>
    <p:sldLayoutId id="2147483697" r:id="rId10"/>
    <p:sldLayoutId id="2147483698" r:id="rId11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971800"/>
            <a:ext cx="6172200" cy="2438400"/>
          </a:xfrm>
        </p:spPr>
        <p:txBody>
          <a:bodyPr anchor="t"/>
          <a:lstStyle/>
          <a:p>
            <a:r>
              <a:rPr lang="en-US" sz="3600" dirty="0" smtClean="0">
                <a:solidFill>
                  <a:schemeClr val="bg1"/>
                </a:solidFill>
              </a:rPr>
              <a:t>GM Report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2800" b="0" dirty="0" smtClean="0">
                <a:solidFill>
                  <a:schemeClr val="bg1"/>
                </a:solidFill>
              </a:rPr>
              <a:t>Fiscal and Management </a:t>
            </a:r>
            <a:br>
              <a:rPr lang="en-US" sz="2800" b="0" dirty="0" smtClean="0">
                <a:solidFill>
                  <a:schemeClr val="bg1"/>
                </a:solidFill>
              </a:rPr>
            </a:br>
            <a:r>
              <a:rPr lang="en-US" sz="2800" b="0" dirty="0" smtClean="0">
                <a:solidFill>
                  <a:schemeClr val="bg1"/>
                </a:solidFill>
              </a:rPr>
              <a:t>Control Board</a:t>
            </a:r>
            <a:br>
              <a:rPr lang="en-US" sz="2800" b="0" dirty="0" smtClean="0">
                <a:solidFill>
                  <a:schemeClr val="bg1"/>
                </a:solidFill>
              </a:rPr>
            </a:br>
            <a:r>
              <a:rPr lang="en-US" sz="2800" b="0" dirty="0" smtClean="0"/>
              <a:t/>
            </a:r>
            <a:br>
              <a:rPr lang="en-US" sz="2800" b="0" dirty="0" smtClean="0"/>
            </a:br>
            <a:r>
              <a:rPr lang="en-US" sz="2800" b="0" dirty="0" smtClean="0">
                <a:solidFill>
                  <a:schemeClr val="accent5">
                    <a:lumMod val="75000"/>
                  </a:schemeClr>
                </a:solidFill>
              </a:rPr>
              <a:t>September 18, 2017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70780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2685" y="381000"/>
            <a:ext cx="8909915" cy="978408"/>
          </a:xfrm>
        </p:spPr>
        <p:txBody>
          <a:bodyPr anchor="t"/>
          <a:lstStyle/>
          <a:p>
            <a:r>
              <a:rPr lang="en-US" sz="4000" dirty="0" smtClean="0">
                <a:solidFill>
                  <a:schemeClr val="tx1"/>
                </a:solidFill>
              </a:rPr>
              <a:t>Capital Delivery/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State of Good Repair</a:t>
            </a:r>
            <a:r>
              <a:rPr lang="en-US" sz="4000" dirty="0" smtClean="0"/>
              <a:t>	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2287012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Spending capital dollars to maintain and modernize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Investments for the long term; impacts felt widely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narrative of the MBTA</a:t>
            </a:r>
          </a:p>
        </p:txBody>
      </p:sp>
    </p:spTree>
    <p:extLst>
      <p:ext uri="{BB962C8B-B14F-4D97-AF65-F5344CB8AC3E}">
        <p14:creationId xmlns:p14="http://schemas.microsoft.com/office/powerpoint/2010/main" xmlns="" val="248973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71800"/>
            <a:ext cx="7924800" cy="2438400"/>
          </a:xfrm>
        </p:spPr>
        <p:txBody>
          <a:bodyPr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bg1"/>
                </a:solidFill>
              </a:rPr>
              <a:t>Confront the notion that </a:t>
            </a:r>
            <a:r>
              <a:rPr lang="en-US" sz="2400" b="0" i="1" dirty="0">
                <a:solidFill>
                  <a:schemeClr val="bg1"/>
                </a:solidFill>
              </a:rPr>
              <a:t>we don’t care</a:t>
            </a:r>
            <a:br>
              <a:rPr lang="en-US" sz="2400" b="0" i="1" dirty="0">
                <a:solidFill>
                  <a:schemeClr val="bg1"/>
                </a:solidFill>
              </a:rPr>
            </a:br>
            <a:r>
              <a:rPr lang="en-US" sz="2400" b="0" i="1" dirty="0">
                <a:solidFill>
                  <a:schemeClr val="bg1"/>
                </a:solidFill>
              </a:rPr>
              <a:t/>
            </a:r>
            <a:br>
              <a:rPr lang="en-US" sz="2400" b="0" i="1" dirty="0">
                <a:solidFill>
                  <a:schemeClr val="bg1"/>
                </a:solidFill>
              </a:rPr>
            </a:br>
            <a:r>
              <a:rPr lang="en-US" sz="2400" b="0" dirty="0">
                <a:solidFill>
                  <a:schemeClr val="bg1"/>
                </a:solidFill>
              </a:rPr>
              <a:t>Nothing is further from the truth: We Care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89325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1066800" y="2514600"/>
            <a:ext cx="7065872" cy="3622854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Introduction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Observations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KPIs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48056"/>
            <a:ext cx="7751547" cy="1152144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2">
                    <a:lumMod val="10000"/>
                  </a:schemeClr>
                </a:solidFill>
              </a:rPr>
              <a:t>Agenda</a:t>
            </a:r>
            <a:r>
              <a:rPr lang="en-US" sz="24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endParaRPr lang="en-US" sz="2400" dirty="0">
              <a:solidFill>
                <a:schemeClr val="accent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60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48056"/>
            <a:ext cx="7751547" cy="1152144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2">
                    <a:lumMod val="10000"/>
                  </a:schemeClr>
                </a:solidFill>
              </a:rPr>
              <a:t>Week one</a:t>
            </a:r>
            <a:r>
              <a:rPr lang="en-US" sz="24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endParaRPr lang="en-US" sz="24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905000"/>
            <a:ext cx="6248400" cy="464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Tuesday, September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66688" indent="-166688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Green Line/Hynes to Arlington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Silver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Line/Washington Street to Dudley Station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Route 45 bus from Dudley to Ruggles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Route 43 bus from Ruggles to Transportation Building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Red Line South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Station</a:t>
            </a:r>
          </a:p>
          <a:p>
            <a:pPr indent="57150">
              <a:buFont typeface="Arial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Wednesday, September 13</a:t>
            </a:r>
          </a:p>
          <a:p>
            <a:pPr indent="166688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Daily Hynes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Arlington on 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Green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</a:t>
            </a:r>
          </a:p>
          <a:p>
            <a:pPr indent="57150">
              <a:buFont typeface="Arial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Thursday, September 14</a:t>
            </a:r>
          </a:p>
          <a:p>
            <a:pPr indent="166688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Kenmore to Saint Paul on the 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Green Line</a:t>
            </a:r>
          </a:p>
          <a:p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Friday,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September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166688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Daily Hynes to Arlington on 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Green Line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Saturday,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September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166688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Hynes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Park Street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Green Line</a:t>
            </a:r>
          </a:p>
          <a:p>
            <a:pPr indent="166688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Park Street to Kendal/MIT on the Red Line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228600"/>
            <a:endParaRPr lang="en-US" sz="10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181600" y="3048000"/>
            <a:ext cx="3505200" cy="3352800"/>
            <a:chOff x="5029200" y="2819400"/>
            <a:chExt cx="3505200" cy="33528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33518" t="31166" r="36435" b="30514"/>
            <a:stretch>
              <a:fillRect/>
            </a:stretch>
          </p:blipFill>
          <p:spPr bwMode="auto">
            <a:xfrm>
              <a:off x="5029200" y="2819400"/>
              <a:ext cx="3505200" cy="3352800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>
              <a:outerShdw blurRad="342900" dist="12700" dir="5400000" sx="99000" sy="99000" algn="ctr" rotWithShape="0">
                <a:schemeClr val="accent1">
                  <a:lumMod val="75000"/>
                </a:schemeClr>
              </a:outerShdw>
            </a:effectLst>
          </p:spPr>
        </p:pic>
        <p:cxnSp>
          <p:nvCxnSpPr>
            <p:cNvPr id="9" name="Straight Arrow Connector 8"/>
            <p:cNvCxnSpPr/>
            <p:nvPr/>
          </p:nvCxnSpPr>
          <p:spPr>
            <a:xfrm flipV="1">
              <a:off x="6781482" y="4224532"/>
              <a:ext cx="325878" cy="1173769"/>
            </a:xfrm>
            <a:prstGeom prst="straightConnector1">
              <a:avLst/>
            </a:prstGeom>
            <a:ln w="38100">
              <a:solidFill>
                <a:srgbClr val="3FF42C"/>
              </a:solidFill>
              <a:headEnd type="oval" w="sm" len="sm"/>
              <a:tailEnd type="triangle"/>
            </a:ln>
            <a:effectLst>
              <a:outerShdw blurRad="25400" dist="50800" dir="5400000" sx="108000" sy="108000" algn="ctr" rotWithShape="0">
                <a:schemeClr val="tx1">
                  <a:lumMod val="65000"/>
                  <a:lumOff val="3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7421562" y="4803026"/>
              <a:ext cx="6401" cy="1203350"/>
            </a:xfrm>
            <a:prstGeom prst="straightConnector1">
              <a:avLst/>
            </a:prstGeom>
            <a:ln w="38100">
              <a:solidFill>
                <a:srgbClr val="3FF42C"/>
              </a:solidFill>
              <a:headEnd type="oval" w="sm" len="sm"/>
              <a:tailEnd type="triangle"/>
            </a:ln>
            <a:effectLst>
              <a:outerShdw blurRad="25400" dist="50800" dir="5400000" sx="108000" sy="108000" algn="ctr" rotWithShape="0">
                <a:schemeClr val="tx1">
                  <a:lumMod val="65000"/>
                  <a:lumOff val="3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6832688" y="5468710"/>
              <a:ext cx="588874" cy="614477"/>
            </a:xfrm>
            <a:prstGeom prst="straightConnector1">
              <a:avLst/>
            </a:prstGeom>
            <a:ln w="38100">
              <a:solidFill>
                <a:srgbClr val="3FF42C"/>
              </a:solidFill>
              <a:headEnd type="oval" w="sm" len="sm"/>
              <a:tailEnd type="triangle"/>
            </a:ln>
            <a:effectLst>
              <a:outerShdw blurRad="25400" dist="50800" dir="5400000" sx="108000" sy="108000" algn="ctr" rotWithShape="0">
                <a:schemeClr val="tx1">
                  <a:lumMod val="65000"/>
                  <a:lumOff val="3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5360504" y="3529267"/>
              <a:ext cx="550469" cy="563270"/>
            </a:xfrm>
            <a:prstGeom prst="straightConnector1">
              <a:avLst/>
            </a:prstGeom>
            <a:ln w="38100">
              <a:solidFill>
                <a:srgbClr val="3FF42C"/>
              </a:solidFill>
              <a:headEnd type="oval" w="sm" len="sm"/>
              <a:tailEnd type="triangle"/>
            </a:ln>
            <a:effectLst>
              <a:outerShdw blurRad="25400" dist="50800" dir="5400000" sx="108000" sy="108000" algn="ctr" rotWithShape="0">
                <a:schemeClr val="tx1">
                  <a:lumMod val="65000"/>
                  <a:lumOff val="3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6400800" y="3810000"/>
              <a:ext cx="1295400" cy="228600"/>
            </a:xfrm>
            <a:prstGeom prst="straightConnector1">
              <a:avLst/>
            </a:prstGeom>
            <a:ln w="38100">
              <a:solidFill>
                <a:srgbClr val="3FF42C"/>
              </a:solidFill>
              <a:headEnd type="oval" w="sm" len="sm"/>
              <a:tailEnd type="triangle"/>
            </a:ln>
            <a:effectLst>
              <a:outerShdw blurRad="25400" dist="50800" dir="5400000" sx="108000" sy="108000" algn="ctr" rotWithShape="0">
                <a:schemeClr val="tx1">
                  <a:lumMod val="65000"/>
                  <a:lumOff val="3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0800000" flipV="1">
              <a:off x="6400801" y="4079736"/>
              <a:ext cx="655921" cy="35064"/>
            </a:xfrm>
            <a:prstGeom prst="straightConnector1">
              <a:avLst/>
            </a:prstGeom>
            <a:ln w="38100">
              <a:solidFill>
                <a:srgbClr val="3FF42C"/>
              </a:solidFill>
              <a:headEnd type="triangle" w="med" len="med"/>
              <a:tailEnd type="triangle"/>
            </a:ln>
            <a:effectLst>
              <a:outerShdw blurRad="25400" dist="50800" dir="5400000" sx="108000" sy="108000" algn="ctr" rotWithShape="0">
                <a:schemeClr val="tx1">
                  <a:lumMod val="65000"/>
                  <a:lumOff val="3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10800000">
              <a:off x="7162800" y="3124202"/>
              <a:ext cx="533400" cy="533399"/>
            </a:xfrm>
            <a:prstGeom prst="straightConnector1">
              <a:avLst/>
            </a:prstGeom>
            <a:ln w="38100">
              <a:solidFill>
                <a:srgbClr val="3FF42C"/>
              </a:solidFill>
              <a:headEnd type="oval" w="sm" len="sm"/>
              <a:tailEnd type="triangle"/>
            </a:ln>
            <a:effectLst>
              <a:outerShdw blurRad="25400" dist="50800" dir="5400000" sx="108000" sy="108000" algn="ctr" rotWithShape="0">
                <a:schemeClr val="tx1">
                  <a:lumMod val="65000"/>
                  <a:lumOff val="3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772399" y="3733800"/>
              <a:ext cx="685803" cy="685802"/>
            </a:xfrm>
            <a:prstGeom prst="straightConnector1">
              <a:avLst/>
            </a:prstGeom>
            <a:ln w="38100">
              <a:solidFill>
                <a:srgbClr val="3FF42C"/>
              </a:solidFill>
              <a:headEnd type="oval" w="sm" len="sm"/>
              <a:tailEnd type="triangle"/>
            </a:ln>
            <a:effectLst>
              <a:outerShdw blurRad="25400" dist="50800" dir="5400000" sx="108000" sy="108000" algn="ctr" rotWithShape="0">
                <a:schemeClr val="tx1">
                  <a:lumMod val="65000"/>
                  <a:lumOff val="3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86060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48056"/>
            <a:ext cx="7141947" cy="1152144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2">
                    <a:lumMod val="10000"/>
                  </a:schemeClr>
                </a:solidFill>
              </a:rPr>
              <a:t>Observations</a:t>
            </a:r>
            <a:r>
              <a:rPr lang="en-US" sz="24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endParaRPr lang="en-US" sz="24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828800"/>
            <a:ext cx="3657600" cy="4057496"/>
          </a:xfrm>
          <a:prstGeom prst="rect">
            <a:avLst/>
          </a:prstGeom>
        </p:spPr>
        <p:txBody>
          <a:bodyPr/>
          <a:lstStyle/>
          <a:p>
            <a:pPr marL="285750" marR="0" lvl="0" indent="-28575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>
                <a:schemeClr val="bg1"/>
              </a:buClr>
              <a:buSzTx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MBTA staff: </a:t>
            </a:r>
          </a:p>
          <a:p>
            <a:pPr marL="228600" indent="-285750" fontAlgn="base"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Hard working</a:t>
            </a:r>
          </a:p>
          <a:p>
            <a:pPr marL="228600" indent="-285750" fontAlgn="base"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Dedicated to the mission</a:t>
            </a:r>
          </a:p>
          <a:p>
            <a:pPr marL="228600" indent="-285750" fontAlgn="base"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Tremendous progress made</a:t>
            </a:r>
          </a:p>
          <a:p>
            <a:pPr marL="228600" indent="-285750" fontAlgn="base"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eeds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and challenges still exist</a:t>
            </a: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685800" marR="0" lvl="1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5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685800" marR="0" lvl="1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5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11" t="14270" r="28073" b="-423"/>
          <a:stretch>
            <a:fillRect/>
          </a:stretch>
        </p:blipFill>
        <p:spPr>
          <a:xfrm>
            <a:off x="4191000" y="2590800"/>
            <a:ext cx="4478866" cy="3962400"/>
          </a:xfrm>
          <a:prstGeom prst="rect">
            <a:avLst/>
          </a:prstGeom>
          <a:effectLst>
            <a:outerShdw blurRad="342900" dist="12700" dir="5400000" sx="99000" sy="99000" algn="ctr" rotWithShape="0">
              <a:schemeClr val="accent1">
                <a:lumMod val="75000"/>
              </a:scheme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12" r="20782" b="8108"/>
          <a:stretch>
            <a:fillRect/>
          </a:stretch>
        </p:blipFill>
        <p:spPr>
          <a:xfrm rot="5400000">
            <a:off x="1104900" y="3848100"/>
            <a:ext cx="2438400" cy="2819400"/>
          </a:xfrm>
          <a:prstGeom prst="rect">
            <a:avLst/>
          </a:prstGeom>
          <a:ln>
            <a:noFill/>
          </a:ln>
          <a:effectLst>
            <a:outerShdw blurRad="342900" dist="12700" dir="5400000" sx="99000" sy="99000" algn="ctr" rotWithShape="0">
              <a:schemeClr val="accent2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6060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71856"/>
            <a:ext cx="7141947" cy="1152144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2">
                    <a:lumMod val="10000"/>
                  </a:schemeClr>
                </a:solidFill>
              </a:rPr>
              <a:t>Observations</a:t>
            </a:r>
            <a:r>
              <a:rPr lang="en-US" sz="24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endParaRPr lang="en-US" sz="24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905000"/>
            <a:ext cx="8686800" cy="2743200"/>
          </a:xfrm>
          <a:prstGeom prst="rect">
            <a:avLst/>
          </a:prstGeom>
        </p:spPr>
        <p:txBody>
          <a:bodyPr/>
          <a:lstStyle/>
          <a:p>
            <a:pPr marL="285750" marR="0" lvl="0" indent="-28575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>
                <a:schemeClr val="bg1"/>
              </a:buClr>
              <a:buSzTx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Customers: 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>
                <a:schemeClr val="bg1"/>
              </a:buClr>
              <a:buSzTx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Two recurring themes:</a:t>
            </a:r>
          </a:p>
          <a:p>
            <a:pPr marL="22860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Customers demand a reliable system</a:t>
            </a:r>
          </a:p>
          <a:p>
            <a:pPr marL="22860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Notion exists among some that </a:t>
            </a:r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don’t care</a:t>
            </a:r>
          </a:p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685800" marR="0" lvl="1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5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685800" marR="0" lvl="1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5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714"/>
          <a:stretch>
            <a:fillRect/>
          </a:stretch>
        </p:blipFill>
        <p:spPr>
          <a:xfrm>
            <a:off x="2053827" y="3962400"/>
            <a:ext cx="3432573" cy="2514600"/>
          </a:xfrm>
          <a:prstGeom prst="rect">
            <a:avLst/>
          </a:prstGeom>
          <a:effectLst>
            <a:outerShdw blurRad="342900" dist="12700" dir="5400000" sx="99000" sy="99000" algn="ctr" rotWithShape="0">
              <a:schemeClr val="accent1">
                <a:lumMod val="75000"/>
              </a:scheme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18" b="7547"/>
          <a:stretch>
            <a:fillRect/>
          </a:stretch>
        </p:blipFill>
        <p:spPr>
          <a:xfrm rot="5400000">
            <a:off x="5219700" y="3162300"/>
            <a:ext cx="4038600" cy="2590800"/>
          </a:xfrm>
          <a:prstGeom prst="rect">
            <a:avLst/>
          </a:prstGeom>
          <a:effectLst>
            <a:outerShdw blurRad="342900" dist="12700" dir="5400000" sx="99000" sy="99000" algn="ctr" rotWithShape="0">
              <a:schemeClr val="accent1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6060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2685" y="381000"/>
            <a:ext cx="8909915" cy="978408"/>
          </a:xfrm>
        </p:spPr>
        <p:txBody>
          <a:bodyPr anchor="t"/>
          <a:lstStyle/>
          <a:p>
            <a:r>
              <a:rPr lang="en-US" sz="4000" dirty="0" smtClean="0">
                <a:solidFill>
                  <a:schemeClr val="tx1"/>
                </a:solidFill>
              </a:rPr>
              <a:t>Key Performance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Indicators</a:t>
            </a:r>
            <a:r>
              <a:rPr lang="en-US" sz="3200" dirty="0" smtClean="0"/>
              <a:t>	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2275344"/>
            <a:ext cx="762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Organizational Transformation</a:t>
            </a:r>
          </a:p>
          <a:p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Capital</a:t>
            </a:r>
          </a:p>
          <a:p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Experience and Performance</a:t>
            </a:r>
          </a:p>
          <a:p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Delivery and State of Good Repair</a:t>
            </a:r>
          </a:p>
        </p:txBody>
      </p:sp>
    </p:spTree>
    <p:extLst>
      <p:ext uri="{BB962C8B-B14F-4D97-AF65-F5344CB8AC3E}">
        <p14:creationId xmlns:p14="http://schemas.microsoft.com/office/powerpoint/2010/main" xmlns="" val="248973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2685" y="381000"/>
            <a:ext cx="8909915" cy="978408"/>
          </a:xfrm>
        </p:spPr>
        <p:txBody>
          <a:bodyPr anchor="t"/>
          <a:lstStyle/>
          <a:p>
            <a:r>
              <a:rPr lang="en-US" sz="4000" dirty="0" smtClean="0">
                <a:solidFill>
                  <a:schemeClr val="tx1"/>
                </a:solidFill>
              </a:rPr>
              <a:t>Organizational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Transformation</a:t>
            </a:r>
            <a:r>
              <a:rPr lang="en-US" sz="4000" dirty="0" smtClean="0"/>
              <a:t>	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2175808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forward progress on transformation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financial discipline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 new initiatives with a focus on customers</a:t>
            </a:r>
          </a:p>
        </p:txBody>
      </p:sp>
    </p:spTree>
    <p:extLst>
      <p:ext uri="{BB962C8B-B14F-4D97-AF65-F5344CB8AC3E}">
        <p14:creationId xmlns:p14="http://schemas.microsoft.com/office/powerpoint/2010/main" xmlns="" val="248973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2685" y="850392"/>
            <a:ext cx="8909915" cy="978408"/>
          </a:xfrm>
        </p:spPr>
        <p:txBody>
          <a:bodyPr anchor="t"/>
          <a:lstStyle/>
          <a:p>
            <a:r>
              <a:rPr lang="en-US" sz="4000" dirty="0" smtClean="0">
                <a:solidFill>
                  <a:schemeClr val="tx1"/>
                </a:solidFill>
              </a:rPr>
              <a:t>Human Capital</a:t>
            </a:r>
            <a:r>
              <a:rPr lang="en-US" sz="4000" dirty="0" smtClean="0"/>
              <a:t>	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2099608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 existing key personnel vacancies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Retain and develop existing talent and institutional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Attract new talent</a:t>
            </a:r>
          </a:p>
        </p:txBody>
      </p:sp>
    </p:spTree>
    <p:extLst>
      <p:ext uri="{BB962C8B-B14F-4D97-AF65-F5344CB8AC3E}">
        <p14:creationId xmlns:p14="http://schemas.microsoft.com/office/powerpoint/2010/main" xmlns="" val="248973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2685" y="381000"/>
            <a:ext cx="8909915" cy="978408"/>
          </a:xfrm>
        </p:spPr>
        <p:txBody>
          <a:bodyPr anchor="t"/>
          <a:lstStyle/>
          <a:p>
            <a:r>
              <a:rPr lang="en-US" sz="4000" dirty="0" smtClean="0">
                <a:solidFill>
                  <a:schemeClr val="tx1"/>
                </a:solidFill>
              </a:rPr>
              <a:t>Customer Experience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and Performance</a:t>
            </a:r>
            <a:r>
              <a:rPr lang="en-US" sz="4000" dirty="0" smtClean="0"/>
              <a:t>	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2339876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the focus for all of our collective 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hiring a senior customer experience lead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improve metrics to measure and assess our performance by our customers</a:t>
            </a:r>
          </a:p>
        </p:txBody>
      </p:sp>
    </p:spTree>
    <p:extLst>
      <p:ext uri="{BB962C8B-B14F-4D97-AF65-F5344CB8AC3E}">
        <p14:creationId xmlns:p14="http://schemas.microsoft.com/office/powerpoint/2010/main" xmlns="" val="248973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heme/theme1.xml><?xml version="1.0" encoding="utf-8"?>
<a:theme xmlns:a="http://schemas.openxmlformats.org/drawingml/2006/main" name="MBTA Default 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BTA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MBTA Default Template</Template>
  <TotalTime>31415</TotalTime>
  <Words>233</Words>
  <Application>Microsoft Office PowerPoint</Application>
  <PresentationFormat>On-screen Show (4:3)</PresentationFormat>
  <Paragraphs>81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MBTA Default Template</vt:lpstr>
      <vt:lpstr>MBTATemplate</vt:lpstr>
      <vt:lpstr>GM Report Fiscal and Management  Control Board  September 18, 2017  </vt:lpstr>
      <vt:lpstr>Agenda </vt:lpstr>
      <vt:lpstr>Week one </vt:lpstr>
      <vt:lpstr>Observations </vt:lpstr>
      <vt:lpstr>Observations </vt:lpstr>
      <vt:lpstr>Key Performance  Indicators </vt:lpstr>
      <vt:lpstr>Organizational  Transformation </vt:lpstr>
      <vt:lpstr>Human Capital </vt:lpstr>
      <vt:lpstr>Customer Experience and Performance </vt:lpstr>
      <vt:lpstr>Capital Delivery/ State of Good Repair </vt:lpstr>
      <vt:lpstr>Confront the notion that we don’t care  Nothing is further from the truth: We Care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Roundtable</dc:title>
  <dc:creator>Fuller, Mark</dc:creator>
  <cp:lastModifiedBy>cciampa</cp:lastModifiedBy>
  <cp:revision>962</cp:revision>
  <cp:lastPrinted>2017-07-28T20:01:43Z</cp:lastPrinted>
  <dcterms:created xsi:type="dcterms:W3CDTF">2016-05-02T13:07:16Z</dcterms:created>
  <dcterms:modified xsi:type="dcterms:W3CDTF">2017-09-18T14:51:31Z</dcterms:modified>
</cp:coreProperties>
</file>