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sldIdLst>
    <p:sldId id="284" r:id="rId5"/>
    <p:sldId id="304" r:id="rId6"/>
    <p:sldId id="337" r:id="rId7"/>
    <p:sldId id="336" r:id="rId8"/>
    <p:sldId id="328" r:id="rId9"/>
    <p:sldId id="332" r:id="rId10"/>
    <p:sldId id="327" r:id="rId11"/>
    <p:sldId id="333" r:id="rId12"/>
    <p:sldId id="334" r:id="rId13"/>
    <p:sldId id="339" r:id="rId14"/>
    <p:sldId id="316" r:id="rId15"/>
    <p:sldId id="335" r:id="rId16"/>
    <p:sldId id="331" r:id="rId17"/>
    <p:sldId id="329"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4" autoAdjust="0"/>
    <p:restoredTop sz="94643" autoAdjust="0"/>
  </p:normalViewPr>
  <p:slideViewPr>
    <p:cSldViewPr snapToGrid="0" snapToObjects="1">
      <p:cViewPr varScale="1">
        <p:scale>
          <a:sx n="95" d="100"/>
          <a:sy n="95" d="100"/>
        </p:scale>
        <p:origin x="1128" y="77"/>
      </p:cViewPr>
      <p:guideLst>
        <p:guide orient="horz" pos="2160"/>
        <p:guide pos="2880"/>
      </p:guideLst>
    </p:cSldViewPr>
  </p:slideViewPr>
  <p:outlineViewPr>
    <p:cViewPr>
      <p:scale>
        <a:sx n="33" d="100"/>
        <a:sy n="33" d="100"/>
      </p:scale>
      <p:origin x="0" y="5556"/>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561" cy="465694"/>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977916" y="1"/>
            <a:ext cx="3043561" cy="465694"/>
          </a:xfrm>
          <a:prstGeom prst="rect">
            <a:avLst/>
          </a:prstGeom>
        </p:spPr>
        <p:txBody>
          <a:bodyPr vert="horz" lIns="91577" tIns="45789" rIns="91577" bIns="45789" rtlCol="0"/>
          <a:lstStyle>
            <a:lvl1pPr algn="r">
              <a:defRPr sz="1200"/>
            </a:lvl1pPr>
          </a:lstStyle>
          <a:p>
            <a:fld id="{8E83A43E-6EA9-478A-BE72-BB27906317D9}" type="datetimeFigureOut">
              <a:rPr lang="en-US" smtClean="0"/>
              <a:t>4/23/2018</a:t>
            </a:fld>
            <a:endParaRPr lang="en-US" dirty="0"/>
          </a:p>
        </p:txBody>
      </p:sp>
      <p:sp>
        <p:nvSpPr>
          <p:cNvPr id="4" name="Slide Image Placeholder 3"/>
          <p:cNvSpPr>
            <a:spLocks noGrp="1" noRot="1" noChangeAspect="1"/>
          </p:cNvSpPr>
          <p:nvPr>
            <p:ph type="sldImg" idx="2"/>
          </p:nvPr>
        </p:nvSpPr>
        <p:spPr>
          <a:xfrm>
            <a:off x="1182688" y="698500"/>
            <a:ext cx="4657725" cy="3492500"/>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701986" y="4421704"/>
            <a:ext cx="5619130" cy="4189651"/>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818"/>
            <a:ext cx="3043561" cy="465693"/>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916" y="8841818"/>
            <a:ext cx="3043561" cy="465693"/>
          </a:xfrm>
          <a:prstGeom prst="rect">
            <a:avLst/>
          </a:prstGeom>
        </p:spPr>
        <p:txBody>
          <a:bodyPr vert="horz" lIns="91577" tIns="45789" rIns="91577" bIns="45789" rtlCol="0" anchor="b"/>
          <a:lstStyle>
            <a:lvl1pPr algn="r">
              <a:defRPr sz="1200"/>
            </a:lvl1pPr>
          </a:lstStyle>
          <a:p>
            <a:fld id="{38AF0962-AC41-48EC-BAE3-21205A3F1D92}" type="slidenum">
              <a:rPr lang="en-US" smtClean="0"/>
              <a:t>‹#›</a:t>
            </a:fld>
            <a:endParaRPr lang="en-US" dirty="0"/>
          </a:p>
        </p:txBody>
      </p:sp>
    </p:spTree>
    <p:extLst>
      <p:ext uri="{BB962C8B-B14F-4D97-AF65-F5344CB8AC3E}">
        <p14:creationId xmlns:p14="http://schemas.microsoft.com/office/powerpoint/2010/main" val="1022926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l">
              <a:defRPr sz="4000"/>
            </a:lvl1pPr>
          </a:lstStyle>
          <a:p>
            <a:r>
              <a:rPr lang="en-US"/>
              <a:t>Click to edit Master title style</a:t>
            </a:r>
            <a:endParaRPr lang="en-US" dirty="0"/>
          </a:p>
        </p:txBody>
      </p:sp>
      <p:sp>
        <p:nvSpPr>
          <p:cNvPr id="3" name="Subtitle 2"/>
          <p:cNvSpPr>
            <a:spLocks noGrp="1"/>
          </p:cNvSpPr>
          <p:nvPr>
            <p:ph type="subTitle" idx="1"/>
          </p:nvPr>
        </p:nvSpPr>
        <p:spPr>
          <a:xfrm>
            <a:off x="685800" y="3592099"/>
            <a:ext cx="77724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7FCBD675-CCB5-F148-8953-FBC584431A30}" type="slidenum">
              <a:rPr lang="en-US" smtClean="0"/>
              <a:t>‹#›</a:t>
            </a:fld>
            <a:endParaRPr lang="en-US" dirty="0"/>
          </a:p>
        </p:txBody>
      </p:sp>
    </p:spTree>
    <p:extLst>
      <p:ext uri="{BB962C8B-B14F-4D97-AF65-F5344CB8AC3E}">
        <p14:creationId xmlns:p14="http://schemas.microsoft.com/office/powerpoint/2010/main" val="2074859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875" y="752197"/>
            <a:ext cx="8912915" cy="54796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FCBD675-CCB5-F148-8953-FBC584431A30}" type="slidenum">
              <a:rPr lang="en-US" smtClean="0"/>
              <a:t>‹#›</a:t>
            </a:fld>
            <a:endParaRPr lang="en-US" dirty="0"/>
          </a:p>
        </p:txBody>
      </p:sp>
    </p:spTree>
    <p:extLst>
      <p:ext uri="{BB962C8B-B14F-4D97-AF65-F5344CB8AC3E}">
        <p14:creationId xmlns:p14="http://schemas.microsoft.com/office/powerpoint/2010/main" val="133061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876" y="725556"/>
            <a:ext cx="3886200" cy="59959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75043" y="725556"/>
            <a:ext cx="4979505" cy="5506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FCBD675-CCB5-F148-8953-FBC584431A30}" type="slidenum">
              <a:rPr lang="en-US" smtClean="0"/>
              <a:t>‹#›</a:t>
            </a:fld>
            <a:endParaRPr lang="en-US" dirty="0"/>
          </a:p>
        </p:txBody>
      </p:sp>
    </p:spTree>
    <p:extLst>
      <p:ext uri="{BB962C8B-B14F-4D97-AF65-F5344CB8AC3E}">
        <p14:creationId xmlns:p14="http://schemas.microsoft.com/office/powerpoint/2010/main" val="34224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17" y="76354"/>
            <a:ext cx="6497707" cy="572257"/>
          </a:xfrm>
        </p:spPr>
        <p:txBody>
          <a:bodyPr/>
          <a:lstStyle>
            <a:lvl1pPr>
              <a:defRPr/>
            </a:lvl1pPr>
          </a:lstStyle>
          <a:p>
            <a:r>
              <a:rPr lang="en-US" dirty="0"/>
              <a:t>Team updates</a:t>
            </a:r>
          </a:p>
        </p:txBody>
      </p:sp>
      <p:sp>
        <p:nvSpPr>
          <p:cNvPr id="3" name="Content Placeholder 2"/>
          <p:cNvSpPr>
            <a:spLocks noGrp="1"/>
          </p:cNvSpPr>
          <p:nvPr>
            <p:ph sz="half" idx="1"/>
          </p:nvPr>
        </p:nvSpPr>
        <p:spPr>
          <a:xfrm>
            <a:off x="109827" y="1089325"/>
            <a:ext cx="4343400" cy="2514600"/>
          </a:xfrm>
        </p:spPr>
        <p:txBody>
          <a:bodyPr>
            <a:normAutofit/>
          </a:bodyPr>
          <a:lstStyle>
            <a:lvl1pPr>
              <a:defRPr sz="2000" b="1" i="0"/>
            </a:lvl1pPr>
            <a:lvl2pPr>
              <a:defRPr sz="1800" b="1" i="0"/>
            </a:lvl2pPr>
            <a:lvl3pPr>
              <a:defRPr sz="1600" b="1" i="0"/>
            </a:lvl3pPr>
            <a:lvl4pPr>
              <a:defRPr sz="1400" b="1" i="0"/>
            </a:lvl4pPr>
            <a:lvl5pPr>
              <a:defRPr sz="14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3"/>
          </p:nvPr>
        </p:nvSpPr>
        <p:spPr>
          <a:xfrm>
            <a:off x="109827" y="3968967"/>
            <a:ext cx="4343400" cy="2514600"/>
          </a:xfrm>
        </p:spPr>
        <p:txBody>
          <a:bodyPr>
            <a:normAutofit/>
          </a:bodyPr>
          <a:lstStyle>
            <a:lvl1pPr>
              <a:defRPr sz="2000" b="1" i="0"/>
            </a:lvl1pPr>
            <a:lvl2pPr>
              <a:defRPr sz="1800" b="1" i="0"/>
            </a:lvl2pPr>
            <a:lvl3pPr>
              <a:defRPr sz="1600" b="1" i="0"/>
            </a:lvl3pPr>
            <a:lvl4pPr>
              <a:defRPr sz="1400" b="1" i="0"/>
            </a:lvl4pPr>
            <a:lvl5pPr>
              <a:defRPr sz="14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1089325"/>
            <a:ext cx="4343400" cy="2514600"/>
          </a:xfrm>
        </p:spPr>
        <p:txBody>
          <a:bodyPr>
            <a:normAutofit/>
          </a:bodyPr>
          <a:lstStyle>
            <a:lvl1pPr>
              <a:defRPr sz="2000" b="1" i="0"/>
            </a:lvl1pPr>
            <a:lvl2pPr>
              <a:defRPr sz="1800" b="1" i="0"/>
            </a:lvl2pPr>
            <a:lvl3pPr>
              <a:defRPr sz="1600" b="1" i="0"/>
            </a:lvl3pPr>
            <a:lvl4pPr>
              <a:defRPr sz="1400" b="1" i="0"/>
            </a:lvl4pPr>
            <a:lvl5pPr>
              <a:defRPr sz="14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968967"/>
            <a:ext cx="4343400" cy="2514600"/>
          </a:xfrm>
        </p:spPr>
        <p:txBody>
          <a:bodyPr>
            <a:normAutofit/>
          </a:bodyPr>
          <a:lstStyle>
            <a:lvl1pPr>
              <a:defRPr sz="2000" b="1" i="0"/>
            </a:lvl1pPr>
            <a:lvl2pPr>
              <a:defRPr sz="1800" b="1" i="0"/>
            </a:lvl2pPr>
            <a:lvl3pPr>
              <a:defRPr sz="1600" b="1" i="0"/>
            </a:lvl3pPr>
            <a:lvl4pPr>
              <a:defRPr sz="1400" b="1" i="0"/>
            </a:lvl4pPr>
            <a:lvl5pPr>
              <a:defRPr sz="1400" b="1"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109827" y="720755"/>
            <a:ext cx="1838965" cy="369332"/>
          </a:xfrm>
          <a:prstGeom prst="rect">
            <a:avLst/>
          </a:prstGeom>
          <a:solidFill>
            <a:schemeClr val="tx2"/>
          </a:solidFill>
        </p:spPr>
        <p:txBody>
          <a:bodyPr wrap="none" rtlCol="0">
            <a:spAutoFit/>
          </a:bodyPr>
          <a:lstStyle/>
          <a:p>
            <a:r>
              <a:rPr lang="en-US" sz="1800" b="1" dirty="0">
                <a:solidFill>
                  <a:schemeClr val="bg1"/>
                </a:solidFill>
              </a:rPr>
              <a:t>Purpose</a:t>
            </a:r>
            <a:r>
              <a:rPr lang="en-US" sz="1800" b="1" baseline="0" dirty="0">
                <a:solidFill>
                  <a:schemeClr val="bg1"/>
                </a:solidFill>
              </a:rPr>
              <a:t> / need</a:t>
            </a:r>
            <a:endParaRPr lang="en-US" sz="1800" b="1" dirty="0">
              <a:solidFill>
                <a:schemeClr val="bg1"/>
              </a:solidFill>
            </a:endParaRPr>
          </a:p>
        </p:txBody>
      </p:sp>
      <p:sp>
        <p:nvSpPr>
          <p:cNvPr id="18" name="TextBox 17"/>
          <p:cNvSpPr txBox="1"/>
          <p:nvPr userDrawn="1"/>
        </p:nvSpPr>
        <p:spPr>
          <a:xfrm>
            <a:off x="4699055" y="720755"/>
            <a:ext cx="1915909" cy="369332"/>
          </a:xfrm>
          <a:prstGeom prst="rect">
            <a:avLst/>
          </a:prstGeom>
          <a:solidFill>
            <a:schemeClr val="tx2"/>
          </a:solidFill>
        </p:spPr>
        <p:txBody>
          <a:bodyPr wrap="none" rtlCol="0">
            <a:spAutoFit/>
          </a:bodyPr>
          <a:lstStyle/>
          <a:p>
            <a:r>
              <a:rPr lang="en-US" sz="1800" b="1" dirty="0">
                <a:solidFill>
                  <a:schemeClr val="bg1"/>
                </a:solidFill>
              </a:rPr>
              <a:t>Public</a:t>
            </a:r>
            <a:r>
              <a:rPr lang="en-US" sz="1800" b="1" baseline="0" dirty="0">
                <a:solidFill>
                  <a:schemeClr val="bg1"/>
                </a:solidFill>
              </a:rPr>
              <a:t> outreach</a:t>
            </a:r>
            <a:endParaRPr lang="en-US" sz="1800" b="1" dirty="0">
              <a:solidFill>
                <a:schemeClr val="bg1"/>
              </a:solidFill>
            </a:endParaRPr>
          </a:p>
        </p:txBody>
      </p:sp>
      <p:sp>
        <p:nvSpPr>
          <p:cNvPr id="19" name="TextBox 18"/>
          <p:cNvSpPr txBox="1"/>
          <p:nvPr userDrawn="1"/>
        </p:nvSpPr>
        <p:spPr>
          <a:xfrm>
            <a:off x="109827" y="3609672"/>
            <a:ext cx="2595582" cy="369332"/>
          </a:xfrm>
          <a:prstGeom prst="rect">
            <a:avLst/>
          </a:prstGeom>
          <a:solidFill>
            <a:schemeClr val="tx2"/>
          </a:solidFill>
        </p:spPr>
        <p:txBody>
          <a:bodyPr wrap="none" rtlCol="0">
            <a:spAutoFit/>
          </a:bodyPr>
          <a:lstStyle/>
          <a:p>
            <a:r>
              <a:rPr lang="en-US" sz="1800" b="1" dirty="0">
                <a:solidFill>
                  <a:schemeClr val="bg1"/>
                </a:solidFill>
              </a:rPr>
              <a:t>Anticipated</a:t>
            </a:r>
            <a:r>
              <a:rPr lang="en-US" sz="1800" b="1" baseline="0" dirty="0">
                <a:solidFill>
                  <a:schemeClr val="bg1"/>
                </a:solidFill>
              </a:rPr>
              <a:t> outcomes</a:t>
            </a:r>
            <a:endParaRPr lang="en-US" sz="1800" b="1" dirty="0">
              <a:solidFill>
                <a:schemeClr val="bg1"/>
              </a:solidFill>
            </a:endParaRPr>
          </a:p>
        </p:txBody>
      </p:sp>
      <p:sp>
        <p:nvSpPr>
          <p:cNvPr id="20" name="TextBox 19"/>
          <p:cNvSpPr txBox="1"/>
          <p:nvPr userDrawn="1"/>
        </p:nvSpPr>
        <p:spPr>
          <a:xfrm>
            <a:off x="4699055" y="3616407"/>
            <a:ext cx="1351652" cy="369332"/>
          </a:xfrm>
          <a:prstGeom prst="rect">
            <a:avLst/>
          </a:prstGeom>
          <a:solidFill>
            <a:schemeClr val="tx2"/>
          </a:solidFill>
        </p:spPr>
        <p:txBody>
          <a:bodyPr wrap="none" rtlCol="0">
            <a:spAutoFit/>
          </a:bodyPr>
          <a:lstStyle/>
          <a:p>
            <a:r>
              <a:rPr lang="en-US" sz="1800" b="1" dirty="0">
                <a:solidFill>
                  <a:schemeClr val="bg1"/>
                </a:solidFill>
              </a:rPr>
              <a:t>Next steps</a:t>
            </a:r>
          </a:p>
        </p:txBody>
      </p:sp>
      <p:sp>
        <p:nvSpPr>
          <p:cNvPr id="11" name="Slide Number Placeholder 5"/>
          <p:cNvSpPr>
            <a:spLocks noGrp="1"/>
          </p:cNvSpPr>
          <p:nvPr>
            <p:ph type="sldNum" sz="quarter" idx="12"/>
          </p:nvPr>
        </p:nvSpPr>
        <p:spPr>
          <a:xfrm>
            <a:off x="7176052" y="6356351"/>
            <a:ext cx="460562" cy="365125"/>
          </a:xfrm>
        </p:spPr>
        <p:txBody>
          <a:bodyPr/>
          <a:lstStyle/>
          <a:p>
            <a:fld id="{7FCBD675-CCB5-F148-8953-FBC584431A30}" type="slidenum">
              <a:rPr lang="en-US" smtClean="0"/>
              <a:t>‹#›</a:t>
            </a:fld>
            <a:endParaRPr lang="en-US" dirty="0"/>
          </a:p>
        </p:txBody>
      </p:sp>
    </p:spTree>
    <p:extLst>
      <p:ext uri="{BB962C8B-B14F-4D97-AF65-F5344CB8AC3E}">
        <p14:creationId xmlns:p14="http://schemas.microsoft.com/office/powerpoint/2010/main" val="1302070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Team updates</a:t>
            </a:r>
          </a:p>
        </p:txBody>
      </p:sp>
      <p:sp>
        <p:nvSpPr>
          <p:cNvPr id="3" name="Content Placeholder 2"/>
          <p:cNvSpPr>
            <a:spLocks noGrp="1"/>
          </p:cNvSpPr>
          <p:nvPr>
            <p:ph sz="half" idx="1"/>
          </p:nvPr>
        </p:nvSpPr>
        <p:spPr>
          <a:xfrm>
            <a:off x="109827"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7FCBD675-CCB5-F148-8953-FBC584431A30}" type="slidenum">
              <a:rPr lang="en-US" smtClean="0"/>
              <a:t>‹#›</a:t>
            </a:fld>
            <a:endParaRPr lang="en-US" dirty="0"/>
          </a:p>
        </p:txBody>
      </p:sp>
      <p:sp>
        <p:nvSpPr>
          <p:cNvPr id="15" name="Content Placeholder 2"/>
          <p:cNvSpPr>
            <a:spLocks noGrp="1"/>
          </p:cNvSpPr>
          <p:nvPr>
            <p:ph sz="half" idx="13"/>
          </p:nvPr>
        </p:nvSpPr>
        <p:spPr>
          <a:xfrm>
            <a:off x="109827"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sz="half" idx="14"/>
          </p:nvPr>
        </p:nvSpPr>
        <p:spPr>
          <a:xfrm>
            <a:off x="4699055" y="970060"/>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sz="half" idx="15"/>
          </p:nvPr>
        </p:nvSpPr>
        <p:spPr>
          <a:xfrm>
            <a:off x="4699055" y="3841751"/>
            <a:ext cx="4343400" cy="251460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9827" y="720755"/>
            <a:ext cx="2084225" cy="307777"/>
          </a:xfrm>
          <a:prstGeom prst="rect">
            <a:avLst/>
          </a:prstGeom>
          <a:noFill/>
        </p:spPr>
        <p:txBody>
          <a:bodyPr wrap="none" rtlCol="0">
            <a:spAutoFit/>
          </a:bodyPr>
          <a:lstStyle/>
          <a:p>
            <a:r>
              <a:rPr lang="en-US" sz="1400" b="1" dirty="0">
                <a:solidFill>
                  <a:schemeClr val="accent2"/>
                </a:solidFill>
              </a:rPr>
              <a:t>Capital reporting team</a:t>
            </a:r>
          </a:p>
        </p:txBody>
      </p:sp>
      <p:sp>
        <p:nvSpPr>
          <p:cNvPr id="9" name="TextBox 8"/>
          <p:cNvSpPr txBox="1"/>
          <p:nvPr userDrawn="1"/>
        </p:nvSpPr>
        <p:spPr>
          <a:xfrm>
            <a:off x="4699055" y="720755"/>
            <a:ext cx="1726755" cy="307777"/>
          </a:xfrm>
          <a:prstGeom prst="rect">
            <a:avLst/>
          </a:prstGeom>
          <a:noFill/>
        </p:spPr>
        <p:txBody>
          <a:bodyPr wrap="none" rtlCol="0">
            <a:spAutoFit/>
          </a:bodyPr>
          <a:lstStyle/>
          <a:p>
            <a:r>
              <a:rPr lang="en-US" sz="1400" b="1" dirty="0">
                <a:solidFill>
                  <a:schemeClr val="accent2"/>
                </a:solidFill>
              </a:rPr>
              <a:t>Engagement team</a:t>
            </a:r>
          </a:p>
        </p:txBody>
      </p:sp>
      <p:sp>
        <p:nvSpPr>
          <p:cNvPr id="10" name="TextBox 9"/>
          <p:cNvSpPr txBox="1"/>
          <p:nvPr userDrawn="1"/>
        </p:nvSpPr>
        <p:spPr>
          <a:xfrm>
            <a:off x="109827" y="3546064"/>
            <a:ext cx="1115498" cy="307777"/>
          </a:xfrm>
          <a:prstGeom prst="rect">
            <a:avLst/>
          </a:prstGeom>
          <a:noFill/>
        </p:spPr>
        <p:txBody>
          <a:bodyPr wrap="none" rtlCol="0">
            <a:spAutoFit/>
          </a:bodyPr>
          <a:lstStyle/>
          <a:p>
            <a:r>
              <a:rPr lang="en-US" sz="1400" b="1" dirty="0">
                <a:solidFill>
                  <a:schemeClr val="accent2"/>
                </a:solidFill>
              </a:rPr>
              <a:t>Tools team</a:t>
            </a:r>
          </a:p>
        </p:txBody>
      </p:sp>
      <p:sp>
        <p:nvSpPr>
          <p:cNvPr id="11" name="TextBox 10"/>
          <p:cNvSpPr txBox="1"/>
          <p:nvPr userDrawn="1"/>
        </p:nvSpPr>
        <p:spPr>
          <a:xfrm>
            <a:off x="4699055" y="3552799"/>
            <a:ext cx="1527982" cy="307777"/>
          </a:xfrm>
          <a:prstGeom prst="rect">
            <a:avLst/>
          </a:prstGeom>
          <a:noFill/>
        </p:spPr>
        <p:txBody>
          <a:bodyPr wrap="none" rtlCol="0">
            <a:spAutoFit/>
          </a:bodyPr>
          <a:lstStyle/>
          <a:p>
            <a:r>
              <a:rPr lang="en-US" sz="1400" b="1" dirty="0">
                <a:solidFill>
                  <a:schemeClr val="accent2"/>
                </a:solidFill>
              </a:rPr>
              <a:t>Document team</a:t>
            </a:r>
          </a:p>
        </p:txBody>
      </p:sp>
    </p:spTree>
    <p:extLst>
      <p:ext uri="{BB962C8B-B14F-4D97-AF65-F5344CB8AC3E}">
        <p14:creationId xmlns:p14="http://schemas.microsoft.com/office/powerpoint/2010/main" val="363386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Critical decisions</a:t>
            </a:r>
          </a:p>
        </p:txBody>
      </p:sp>
      <p:sp>
        <p:nvSpPr>
          <p:cNvPr id="3" name="Content Placeholder 2"/>
          <p:cNvSpPr>
            <a:spLocks noGrp="1"/>
          </p:cNvSpPr>
          <p:nvPr>
            <p:ph sz="half" idx="1"/>
          </p:nvPr>
        </p:nvSpPr>
        <p:spPr>
          <a:xfrm>
            <a:off x="101876" y="1296062"/>
            <a:ext cx="3886200" cy="49139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075043" y="1296062"/>
            <a:ext cx="4979505" cy="2425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7FCBD675-CCB5-F148-8953-FBC584431A30}" type="slidenum">
              <a:rPr lang="en-US" smtClean="0"/>
              <a:t>‹#›</a:t>
            </a:fld>
            <a:endParaRPr lang="en-US" dirty="0"/>
          </a:p>
        </p:txBody>
      </p:sp>
      <p:sp>
        <p:nvSpPr>
          <p:cNvPr id="8" name="Content Placeholder 2"/>
          <p:cNvSpPr>
            <a:spLocks noGrp="1"/>
          </p:cNvSpPr>
          <p:nvPr>
            <p:ph sz="half" idx="14"/>
          </p:nvPr>
        </p:nvSpPr>
        <p:spPr>
          <a:xfrm>
            <a:off x="101876" y="750736"/>
            <a:ext cx="8952672" cy="4817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5"/>
          </p:nvPr>
        </p:nvSpPr>
        <p:spPr>
          <a:xfrm>
            <a:off x="4075043" y="3784821"/>
            <a:ext cx="4979505" cy="24251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2074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876" y="76354"/>
            <a:ext cx="6497707" cy="57225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1876" y="752198"/>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176052" y="6356351"/>
            <a:ext cx="4605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BD675-CCB5-F148-8953-FBC584431A30}" type="slidenum">
              <a:rPr lang="en-US" smtClean="0"/>
              <a:t>‹#›</a:t>
            </a:fld>
            <a:endParaRPr lang="en-US" dirty="0"/>
          </a:p>
        </p:txBody>
      </p:sp>
      <p:sp>
        <p:nvSpPr>
          <p:cNvPr id="9" name="Rectangle 8"/>
          <p:cNvSpPr/>
          <p:nvPr/>
        </p:nvSpPr>
        <p:spPr>
          <a:xfrm>
            <a:off x="0" y="668609"/>
            <a:ext cx="9144000" cy="45719"/>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568" dirty="0">
              <a:solidFill>
                <a:prstClr val="white"/>
              </a:solidFill>
            </a:endParaRPr>
          </a:p>
        </p:txBody>
      </p:sp>
    </p:spTree>
    <p:extLst>
      <p:ext uri="{BB962C8B-B14F-4D97-AF65-F5344CB8AC3E}">
        <p14:creationId xmlns:p14="http://schemas.microsoft.com/office/powerpoint/2010/main" val="1420577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5" r:id="rId6"/>
  </p:sldLayoutIdLst>
  <p:hf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Allston I-90 Interchange Improvement Project</a:t>
            </a:r>
            <a:br>
              <a:rPr lang="en-US" sz="3600" dirty="0"/>
            </a:br>
            <a:r>
              <a:rPr lang="en-US" sz="3600" dirty="0"/>
              <a:t/>
            </a:r>
            <a:br>
              <a:rPr lang="en-US" sz="3600" dirty="0"/>
            </a:br>
            <a:r>
              <a:rPr lang="en-US" sz="3600" dirty="0"/>
              <a:t>Rail and Transit Elements</a:t>
            </a:r>
            <a:endParaRPr lang="en-US" sz="3200" dirty="0">
              <a:solidFill>
                <a:schemeClr val="accent2"/>
              </a:solidFill>
            </a:endParaRPr>
          </a:p>
        </p:txBody>
      </p:sp>
      <p:sp>
        <p:nvSpPr>
          <p:cNvPr id="3" name="Subtitle 2"/>
          <p:cNvSpPr>
            <a:spLocks noGrp="1"/>
          </p:cNvSpPr>
          <p:nvPr>
            <p:ph type="subTitle" idx="1"/>
          </p:nvPr>
        </p:nvSpPr>
        <p:spPr/>
        <p:txBody>
          <a:bodyPr>
            <a:normAutofit/>
          </a:bodyPr>
          <a:lstStyle/>
          <a:p>
            <a:endParaRPr lang="en-US" dirty="0"/>
          </a:p>
          <a:p>
            <a:r>
              <a:rPr lang="en-US" sz="2800" b="1" dirty="0"/>
              <a:t>Joint MassDOT/MBTA Board</a:t>
            </a:r>
          </a:p>
          <a:p>
            <a:r>
              <a:rPr lang="en-US" sz="2800" b="1" dirty="0"/>
              <a:t>April 23, 2018</a:t>
            </a:r>
          </a:p>
          <a:p>
            <a:endParaRPr lang="en-US" dirty="0"/>
          </a:p>
        </p:txBody>
      </p:sp>
    </p:spTree>
    <p:extLst>
      <p:ext uri="{BB962C8B-B14F-4D97-AF65-F5344CB8AC3E}">
        <p14:creationId xmlns:p14="http://schemas.microsoft.com/office/powerpoint/2010/main" val="300753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sz="2400" dirty="0"/>
              <a:t>The Worcester Line and West Station - Context</a:t>
            </a:r>
          </a:p>
        </p:txBody>
      </p:sp>
      <p:sp>
        <p:nvSpPr>
          <p:cNvPr id="3" name="Content Placeholder 2"/>
          <p:cNvSpPr>
            <a:spLocks noGrp="1"/>
          </p:cNvSpPr>
          <p:nvPr>
            <p:ph idx="1"/>
          </p:nvPr>
        </p:nvSpPr>
        <p:spPr>
          <a:xfrm>
            <a:off x="101875" y="648611"/>
            <a:ext cx="8912915" cy="5479637"/>
          </a:xfrm>
        </p:spPr>
        <p:txBody>
          <a:bodyPr>
            <a:normAutofit/>
          </a:bodyPr>
          <a:lstStyle/>
          <a:p>
            <a:pPr marL="0" indent="0">
              <a:buNone/>
            </a:pPr>
            <a:endParaRPr lang="en-US" sz="24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10</a:t>
            </a:fld>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067" y="741068"/>
            <a:ext cx="7840133" cy="605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7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West Station - DEIR Proposal</a:t>
            </a:r>
          </a:p>
        </p:txBody>
      </p:sp>
      <p:sp>
        <p:nvSpPr>
          <p:cNvPr id="3" name="Content Placeholder 2"/>
          <p:cNvSpPr>
            <a:spLocks noGrp="1"/>
          </p:cNvSpPr>
          <p:nvPr>
            <p:ph idx="1"/>
          </p:nvPr>
        </p:nvSpPr>
        <p:spPr>
          <a:xfrm>
            <a:off x="101875" y="648611"/>
            <a:ext cx="8912915" cy="5479637"/>
          </a:xfrm>
        </p:spPr>
        <p:txBody>
          <a:bodyPr>
            <a:normAutofit fontScale="70000" lnSpcReduction="20000"/>
          </a:bodyPr>
          <a:lstStyle/>
          <a:p>
            <a:pPr marL="0" indent="0">
              <a:buNone/>
            </a:pPr>
            <a:endParaRPr lang="en-US" sz="2400" dirty="0"/>
          </a:p>
          <a:p>
            <a:pPr lvl="0"/>
            <a:r>
              <a:rPr lang="en-US" sz="2200" dirty="0"/>
              <a:t>As conceived for the DEIR, West Station would:</a:t>
            </a:r>
          </a:p>
          <a:p>
            <a:pPr lvl="0">
              <a:lnSpc>
                <a:spcPct val="100000"/>
              </a:lnSpc>
            </a:pPr>
            <a:endParaRPr lang="en-US" sz="2200" dirty="0"/>
          </a:p>
          <a:p>
            <a:pPr lvl="1">
              <a:lnSpc>
                <a:spcPct val="100000"/>
              </a:lnSpc>
            </a:pPr>
            <a:r>
              <a:rPr lang="en-US" sz="1800" dirty="0"/>
              <a:t>Include three platforms with access provided by a connecting mezzanine – similar to </a:t>
            </a:r>
            <a:r>
              <a:rPr lang="en-US" sz="1800" dirty="0" err="1"/>
              <a:t>Yawkey</a:t>
            </a:r>
            <a:r>
              <a:rPr lang="en-US" sz="1800" dirty="0"/>
              <a:t> and Boston Landing stations – bus facilities, and local street connections to the residential neighborhood to the south. </a:t>
            </a:r>
          </a:p>
          <a:p>
            <a:pPr lvl="1">
              <a:lnSpc>
                <a:spcPct val="100000"/>
              </a:lnSpc>
            </a:pPr>
            <a:endParaRPr lang="en-US" sz="1800" dirty="0"/>
          </a:p>
          <a:p>
            <a:pPr lvl="1">
              <a:lnSpc>
                <a:spcPct val="100000"/>
              </a:lnSpc>
            </a:pPr>
            <a:r>
              <a:rPr lang="en-US" sz="1800" dirty="0"/>
              <a:t>Provide a minimum of four revenue service tracks with platform access, one pair of tracks serving the existing Worcester Main Line service and one pair serving any future service on the Grand Junction.</a:t>
            </a:r>
          </a:p>
          <a:p>
            <a:pPr marL="0" lvl="0" indent="0">
              <a:lnSpc>
                <a:spcPct val="100000"/>
              </a:lnSpc>
              <a:buNone/>
            </a:pPr>
            <a:r>
              <a:rPr lang="en-US" sz="2200" dirty="0"/>
              <a:t> </a:t>
            </a:r>
          </a:p>
          <a:p>
            <a:pPr lvl="1">
              <a:lnSpc>
                <a:spcPct val="100000"/>
              </a:lnSpc>
            </a:pPr>
            <a:r>
              <a:rPr lang="en-US" sz="1800" dirty="0"/>
              <a:t>Limit overall station design elevation to enable future decking and air-rights development, as needed to reach agreement with Harvard.</a:t>
            </a:r>
          </a:p>
          <a:p>
            <a:pPr lvl="0">
              <a:lnSpc>
                <a:spcPct val="100000"/>
              </a:lnSpc>
            </a:pPr>
            <a:endParaRPr lang="en-US" sz="2200" dirty="0"/>
          </a:p>
          <a:p>
            <a:pPr lvl="1">
              <a:lnSpc>
                <a:spcPct val="100000"/>
              </a:lnSpc>
            </a:pPr>
            <a:r>
              <a:rPr lang="en-US" sz="1800" dirty="0"/>
              <a:t>Provide a grade-separated bus layover platform with a minimum of five bus loading berths and five bus layover berths, to accommodate future expansion of MBTA bus service and/or private shuttles.</a:t>
            </a:r>
          </a:p>
          <a:p>
            <a:pPr lvl="0">
              <a:lnSpc>
                <a:spcPct val="100000"/>
              </a:lnSpc>
            </a:pPr>
            <a:endParaRPr lang="en-US" sz="2200" dirty="0"/>
          </a:p>
          <a:p>
            <a:pPr lvl="1">
              <a:lnSpc>
                <a:spcPct val="100000"/>
              </a:lnSpc>
            </a:pPr>
            <a:r>
              <a:rPr lang="en-US" sz="1800" dirty="0"/>
              <a:t>Provide unrestricted pedestrian and bicycle connections between the neighborhood to the south across the layover yard and I-90 to Cambridge Street and the Charles River path system. </a:t>
            </a:r>
          </a:p>
          <a:p>
            <a:pPr lvl="1">
              <a:lnSpc>
                <a:spcPct val="100000"/>
              </a:lnSpc>
            </a:pPr>
            <a:endParaRPr lang="en-US" sz="1800" dirty="0"/>
          </a:p>
          <a:p>
            <a:pPr marL="228600" lvl="1">
              <a:lnSpc>
                <a:spcPct val="110000"/>
              </a:lnSpc>
              <a:spcBef>
                <a:spcPts val="1000"/>
              </a:spcBef>
            </a:pPr>
            <a:r>
              <a:rPr lang="en-US" sz="2100" dirty="0"/>
              <a:t>The service plan developed for the DEIR assumed 12 inbound trains (five in the peak) and 13 outbound trains (five in the peak) per weekday.</a:t>
            </a:r>
          </a:p>
          <a:p>
            <a:pPr marL="457200" lvl="1" indent="0">
              <a:lnSpc>
                <a:spcPct val="110000"/>
              </a:lnSpc>
              <a:buNone/>
            </a:pPr>
            <a:endParaRPr lang="en-US" sz="1800" dirty="0"/>
          </a:p>
          <a:p>
            <a:pPr>
              <a:lnSpc>
                <a:spcPct val="110000"/>
              </a:lnSpc>
            </a:pPr>
            <a:r>
              <a:rPr lang="en-US" sz="2200" dirty="0"/>
              <a:t>The ultimate design of a new station would depend greatly on the final configuration of the new Interchange and the rail layover facilities.  </a:t>
            </a:r>
          </a:p>
          <a:p>
            <a:pPr lvl="1">
              <a:lnSpc>
                <a:spcPct val="100000"/>
              </a:lnSpc>
            </a:pPr>
            <a:endParaRPr lang="en-US" sz="1800" dirty="0">
              <a:solidFill>
                <a:srgbClr val="FF0000"/>
              </a:solidFill>
            </a:endParaRPr>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11</a:t>
            </a:fld>
            <a:endParaRPr lang="en-US" dirty="0"/>
          </a:p>
        </p:txBody>
      </p:sp>
    </p:spTree>
    <p:extLst>
      <p:ext uri="{BB962C8B-B14F-4D97-AF65-F5344CB8AC3E}">
        <p14:creationId xmlns:p14="http://schemas.microsoft.com/office/powerpoint/2010/main" val="179329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West Station - DEIR Proposal</a:t>
            </a:r>
          </a:p>
        </p:txBody>
      </p:sp>
      <p:sp>
        <p:nvSpPr>
          <p:cNvPr id="3" name="Content Placeholder 2"/>
          <p:cNvSpPr>
            <a:spLocks noGrp="1"/>
          </p:cNvSpPr>
          <p:nvPr>
            <p:ph idx="1"/>
          </p:nvPr>
        </p:nvSpPr>
        <p:spPr>
          <a:xfrm>
            <a:off x="101875" y="648611"/>
            <a:ext cx="8912915" cy="5479637"/>
          </a:xfrm>
        </p:spPr>
        <p:txBody>
          <a:bodyPr>
            <a:normAutofit/>
          </a:bodyPr>
          <a:lstStyle/>
          <a:p>
            <a:pPr marL="0" indent="0">
              <a:buNone/>
            </a:pPr>
            <a:endParaRPr lang="en-US" sz="24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12</a:t>
            </a:fld>
            <a:endParaRPr lang="en-US" dirty="0"/>
          </a:p>
        </p:txBody>
      </p:sp>
      <p:pic>
        <p:nvPicPr>
          <p:cNvPr id="8" name="Content Placeholder 5">
            <a:extLst>
              <a:ext uri="{FF2B5EF4-FFF2-40B4-BE49-F238E27FC236}">
                <a16:creationId xmlns:a16="http://schemas.microsoft.com/office/drawing/2014/main" id="{D6BB3D19-99AC-4F36-884A-9D7884148C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404" y="1659866"/>
            <a:ext cx="8229600" cy="3843067"/>
          </a:xfrm>
          <a:prstGeom prst="rect">
            <a:avLst/>
          </a:prstGeom>
        </p:spPr>
      </p:pic>
    </p:spTree>
    <p:extLst>
      <p:ext uri="{BB962C8B-B14F-4D97-AF65-F5344CB8AC3E}">
        <p14:creationId xmlns:p14="http://schemas.microsoft.com/office/powerpoint/2010/main" val="1798981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Current MBTA Services - Allston</a:t>
            </a:r>
          </a:p>
        </p:txBody>
      </p:sp>
      <p:sp>
        <p:nvSpPr>
          <p:cNvPr id="3" name="Content Placeholder 2"/>
          <p:cNvSpPr>
            <a:spLocks noGrp="1"/>
          </p:cNvSpPr>
          <p:nvPr>
            <p:ph idx="1"/>
          </p:nvPr>
        </p:nvSpPr>
        <p:spPr>
          <a:xfrm>
            <a:off x="101875" y="648611"/>
            <a:ext cx="8912915" cy="5479637"/>
          </a:xfrm>
        </p:spPr>
        <p:txBody>
          <a:bodyPr>
            <a:normAutofit/>
          </a:bodyPr>
          <a:lstStyle/>
          <a:p>
            <a:pPr marL="0" indent="0">
              <a:buNone/>
            </a:pPr>
            <a:endParaRPr lang="en-US" sz="24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13</a:t>
            </a:fld>
            <a:endParaRPr lang="en-US" dirty="0"/>
          </a:p>
        </p:txBody>
      </p:sp>
      <p:pic>
        <p:nvPicPr>
          <p:cNvPr id="6" name="Content Placeholder 4">
            <a:extLst>
              <a:ext uri="{FF2B5EF4-FFF2-40B4-BE49-F238E27FC236}">
                <a16:creationId xmlns:a16="http://schemas.microsoft.com/office/drawing/2014/main" id="{A2C629AA-2DC0-42FD-9B69-27F8EAF7D3D6}"/>
              </a:ext>
            </a:extLst>
          </p:cNvPr>
          <p:cNvPicPr>
            <a:picLocks noChangeAspect="1"/>
          </p:cNvPicPr>
          <p:nvPr/>
        </p:nvPicPr>
        <p:blipFill rotWithShape="1">
          <a:blip r:embed="rId2"/>
          <a:srcRect t="6188" r="11130" b="6669"/>
          <a:stretch/>
        </p:blipFill>
        <p:spPr>
          <a:xfrm>
            <a:off x="529892" y="1441938"/>
            <a:ext cx="7867233" cy="4731371"/>
          </a:xfrm>
          <a:prstGeom prst="rect">
            <a:avLst/>
          </a:prstGeom>
        </p:spPr>
      </p:pic>
    </p:spTree>
    <p:extLst>
      <p:ext uri="{BB962C8B-B14F-4D97-AF65-F5344CB8AC3E}">
        <p14:creationId xmlns:p14="http://schemas.microsoft.com/office/powerpoint/2010/main" val="1576510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Planned Work </a:t>
            </a:r>
            <a:r>
              <a:rPr lang="en-US" sz="2400" dirty="0"/>
              <a:t>on Transit in Allston</a:t>
            </a:r>
          </a:p>
        </p:txBody>
      </p:sp>
      <p:sp>
        <p:nvSpPr>
          <p:cNvPr id="3" name="Content Placeholder 2"/>
          <p:cNvSpPr>
            <a:spLocks noGrp="1"/>
          </p:cNvSpPr>
          <p:nvPr>
            <p:ph idx="1"/>
          </p:nvPr>
        </p:nvSpPr>
        <p:spPr>
          <a:xfrm>
            <a:off x="101875" y="648611"/>
            <a:ext cx="8912915" cy="5707740"/>
          </a:xfrm>
        </p:spPr>
        <p:txBody>
          <a:bodyPr>
            <a:normAutofit fontScale="55000" lnSpcReduction="20000"/>
          </a:bodyPr>
          <a:lstStyle/>
          <a:p>
            <a:pPr marL="0" indent="0">
              <a:buNone/>
            </a:pPr>
            <a:endParaRPr lang="en-US" sz="2400" dirty="0"/>
          </a:p>
          <a:p>
            <a:pPr lvl="0">
              <a:lnSpc>
                <a:spcPct val="110000"/>
              </a:lnSpc>
            </a:pPr>
            <a:r>
              <a:rPr lang="en-US" sz="2900" dirty="0"/>
              <a:t>MassDOT has begun preparing a Final Environmental Impact Report for the Allston/I-90 project.</a:t>
            </a:r>
          </a:p>
          <a:p>
            <a:pPr lvl="1">
              <a:lnSpc>
                <a:spcPct val="110000"/>
              </a:lnSpc>
            </a:pPr>
            <a:r>
              <a:rPr lang="en-US" sz="2600" dirty="0"/>
              <a:t>To include additional analysis of the future ridership potential of a West Station, given limited known development scenarios</a:t>
            </a:r>
          </a:p>
          <a:p>
            <a:pPr lvl="1">
              <a:lnSpc>
                <a:spcPct val="110000"/>
              </a:lnSpc>
            </a:pPr>
            <a:endParaRPr lang="en-US" sz="2100" dirty="0"/>
          </a:p>
          <a:p>
            <a:pPr>
              <a:lnSpc>
                <a:spcPct val="110000"/>
              </a:lnSpc>
            </a:pPr>
            <a:r>
              <a:rPr lang="en-US" sz="2900" dirty="0"/>
              <a:t>Riders at the new Boston Landing station will soon be counted and surveyed about the transportation options and choices.</a:t>
            </a:r>
          </a:p>
          <a:p>
            <a:pPr lvl="1">
              <a:lnSpc>
                <a:spcPct val="110000"/>
              </a:lnSpc>
            </a:pPr>
            <a:r>
              <a:rPr lang="en-US" sz="2600" dirty="0"/>
              <a:t>Could provide insight into the need/demand for a West Station</a:t>
            </a:r>
          </a:p>
          <a:p>
            <a:pPr lvl="1">
              <a:lnSpc>
                <a:spcPct val="110000"/>
              </a:lnSpc>
            </a:pPr>
            <a:endParaRPr lang="en-US" sz="2100" dirty="0"/>
          </a:p>
          <a:p>
            <a:pPr marL="228600" lvl="1">
              <a:lnSpc>
                <a:spcPct val="110000"/>
              </a:lnSpc>
              <a:spcBef>
                <a:spcPts val="1000"/>
              </a:spcBef>
            </a:pPr>
            <a:r>
              <a:rPr lang="en-US" sz="2900" dirty="0"/>
              <a:t>MassDOT/MBTA is kicking off an effort with the Central Transportation Planning Staff to perform a review of existing public transit challenges in the Allston neighborhood and develop recommendations for near-term recommendations for improvements.  The City of Boston will be a partner in this work.</a:t>
            </a:r>
          </a:p>
          <a:p>
            <a:pPr lvl="1">
              <a:lnSpc>
                <a:spcPct val="110000"/>
              </a:lnSpc>
            </a:pPr>
            <a:r>
              <a:rPr lang="en-US" sz="2600" dirty="0"/>
              <a:t>Focused on bus service and the needs of bus riders</a:t>
            </a:r>
          </a:p>
          <a:p>
            <a:pPr lvl="1">
              <a:lnSpc>
                <a:spcPct val="110000"/>
              </a:lnSpc>
            </a:pPr>
            <a:r>
              <a:rPr lang="en-US" sz="2600" dirty="0"/>
              <a:t>Six-month timeframe, to commence in May</a:t>
            </a:r>
          </a:p>
          <a:p>
            <a:pPr marL="457200" lvl="2" indent="0">
              <a:lnSpc>
                <a:spcPct val="110000"/>
              </a:lnSpc>
              <a:spcBef>
                <a:spcPts val="1000"/>
              </a:spcBef>
              <a:buNone/>
            </a:pPr>
            <a:endParaRPr lang="en-US" sz="1900" dirty="0"/>
          </a:p>
          <a:p>
            <a:pPr marL="228600" lvl="1">
              <a:lnSpc>
                <a:spcPct val="110000"/>
              </a:lnSpc>
              <a:spcBef>
                <a:spcPts val="1000"/>
              </a:spcBef>
            </a:pPr>
            <a:r>
              <a:rPr lang="en-US" sz="2900" dirty="0"/>
              <a:t>MassDOT/MBTA is collaborating with the Cities of Boston, Cambridge, and Brookline, as well as the Metropolitan Area Planning Council, to develop a long-term transportation vision for the neighborhood that Beacon Park Yards will become.</a:t>
            </a:r>
          </a:p>
          <a:p>
            <a:pPr lvl="1">
              <a:lnSpc>
                <a:spcPct val="110000"/>
              </a:lnSpc>
            </a:pPr>
            <a:r>
              <a:rPr lang="en-US" sz="2600" dirty="0"/>
              <a:t>18-month timeframe, to commence in June</a:t>
            </a:r>
          </a:p>
          <a:p>
            <a:pPr marL="457200" lvl="2" indent="0">
              <a:spcBef>
                <a:spcPts val="1000"/>
              </a:spcBef>
              <a:buNone/>
            </a:pPr>
            <a:endParaRPr lang="en-US" sz="18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14</a:t>
            </a:fld>
            <a:endParaRPr lang="en-US" dirty="0"/>
          </a:p>
        </p:txBody>
      </p:sp>
    </p:spTree>
    <p:extLst>
      <p:ext uri="{BB962C8B-B14F-4D97-AF65-F5344CB8AC3E}">
        <p14:creationId xmlns:p14="http://schemas.microsoft.com/office/powerpoint/2010/main" val="584068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65924" cy="572257"/>
          </a:xfrm>
        </p:spPr>
        <p:txBody>
          <a:bodyPr/>
          <a:lstStyle/>
          <a:p>
            <a:r>
              <a:rPr lang="en-US" sz="2000" dirty="0"/>
              <a:t>Allston I-90 Rail and Transit Elements – Presentation Overview</a:t>
            </a:r>
          </a:p>
        </p:txBody>
      </p:sp>
      <p:sp>
        <p:nvSpPr>
          <p:cNvPr id="3" name="Content Placeholder 2"/>
          <p:cNvSpPr>
            <a:spLocks noGrp="1"/>
          </p:cNvSpPr>
          <p:nvPr>
            <p:ph idx="1"/>
          </p:nvPr>
        </p:nvSpPr>
        <p:spPr>
          <a:xfrm>
            <a:off x="101876" y="847993"/>
            <a:ext cx="8652657" cy="5171808"/>
          </a:xfrm>
        </p:spPr>
        <p:txBody>
          <a:bodyPr>
            <a:normAutofit fontScale="70000" lnSpcReduction="20000"/>
          </a:bodyPr>
          <a:lstStyle/>
          <a:p>
            <a:pPr marL="0" indent="0">
              <a:buNone/>
            </a:pPr>
            <a:endParaRPr lang="en-US" sz="2400" dirty="0"/>
          </a:p>
          <a:p>
            <a:pPr>
              <a:lnSpc>
                <a:spcPct val="110000"/>
              </a:lnSpc>
            </a:pPr>
            <a:r>
              <a:rPr lang="en-US" sz="2400" dirty="0"/>
              <a:t>The I-90 Interchange Improvement project includes significant rail and transit elements</a:t>
            </a:r>
          </a:p>
          <a:p>
            <a:pPr>
              <a:lnSpc>
                <a:spcPct val="110000"/>
              </a:lnSpc>
            </a:pPr>
            <a:endParaRPr lang="en-US" sz="2000" dirty="0"/>
          </a:p>
          <a:p>
            <a:pPr lvl="1">
              <a:lnSpc>
                <a:spcPct val="110000"/>
              </a:lnSpc>
            </a:pPr>
            <a:r>
              <a:rPr lang="en-US" dirty="0"/>
              <a:t>Commuter Rail vehicle layover</a:t>
            </a:r>
          </a:p>
          <a:p>
            <a:pPr lvl="2">
              <a:lnSpc>
                <a:spcPct val="110000"/>
              </a:lnSpc>
            </a:pPr>
            <a:r>
              <a:rPr lang="en-US" dirty="0"/>
              <a:t>Leveraging historic rail uses at Beacon Park Yard</a:t>
            </a:r>
          </a:p>
          <a:p>
            <a:pPr lvl="2">
              <a:lnSpc>
                <a:spcPct val="110000"/>
              </a:lnSpc>
            </a:pPr>
            <a:r>
              <a:rPr lang="en-US" dirty="0"/>
              <a:t>Crucial to meet MBTA Commuter Rail operational needs</a:t>
            </a:r>
          </a:p>
          <a:p>
            <a:pPr lvl="1">
              <a:lnSpc>
                <a:spcPct val="110000"/>
              </a:lnSpc>
            </a:pPr>
            <a:endParaRPr lang="en-US" dirty="0"/>
          </a:p>
          <a:p>
            <a:pPr lvl="1">
              <a:lnSpc>
                <a:spcPct val="110000"/>
              </a:lnSpc>
            </a:pPr>
            <a:r>
              <a:rPr lang="en-US" dirty="0"/>
              <a:t>A multimodal transit hub (‘West Station’)</a:t>
            </a:r>
          </a:p>
          <a:p>
            <a:pPr lvl="1">
              <a:lnSpc>
                <a:spcPct val="110000"/>
              </a:lnSpc>
            </a:pPr>
            <a:endParaRPr lang="en-US" dirty="0"/>
          </a:p>
          <a:p>
            <a:pPr lvl="1">
              <a:lnSpc>
                <a:spcPct val="110000"/>
              </a:lnSpc>
            </a:pPr>
            <a:r>
              <a:rPr lang="en-US" dirty="0"/>
              <a:t>New bus and private shuttle connections </a:t>
            </a:r>
          </a:p>
          <a:p>
            <a:pPr>
              <a:lnSpc>
                <a:spcPct val="110000"/>
              </a:lnSpc>
            </a:pPr>
            <a:endParaRPr lang="en-US" sz="2000" dirty="0"/>
          </a:p>
          <a:p>
            <a:pPr>
              <a:lnSpc>
                <a:spcPct val="110000"/>
              </a:lnSpc>
            </a:pPr>
            <a:r>
              <a:rPr lang="en-US" sz="2400" dirty="0"/>
              <a:t>All are described in the Draft Environmental Impact Report filed by MassDOT in November</a:t>
            </a:r>
          </a:p>
          <a:p>
            <a:pPr>
              <a:lnSpc>
                <a:spcPct val="110000"/>
              </a:lnSpc>
            </a:pPr>
            <a:endParaRPr lang="en-US" sz="2400" dirty="0"/>
          </a:p>
          <a:p>
            <a:pPr>
              <a:lnSpc>
                <a:spcPct val="110000"/>
              </a:lnSpc>
            </a:pPr>
            <a:r>
              <a:rPr lang="en-US" sz="2400" dirty="0"/>
              <a:t>There is strong public interest in the transit elements of the Interchange project</a:t>
            </a:r>
          </a:p>
        </p:txBody>
      </p:sp>
      <p:sp>
        <p:nvSpPr>
          <p:cNvPr id="4" name="Slide Number Placeholder 3"/>
          <p:cNvSpPr>
            <a:spLocks noGrp="1"/>
          </p:cNvSpPr>
          <p:nvPr>
            <p:ph type="sldNum" sz="quarter" idx="12"/>
          </p:nvPr>
        </p:nvSpPr>
        <p:spPr/>
        <p:txBody>
          <a:bodyPr/>
          <a:lstStyle/>
          <a:p>
            <a:fld id="{7FCBD675-CCB5-F148-8953-FBC584431A30}" type="slidenum">
              <a:rPr lang="en-US" smtClean="0"/>
              <a:t>2</a:t>
            </a:fld>
            <a:endParaRPr lang="en-US" dirty="0"/>
          </a:p>
        </p:txBody>
      </p:sp>
    </p:spTree>
    <p:extLst>
      <p:ext uri="{BB962C8B-B14F-4D97-AF65-F5344CB8AC3E}">
        <p14:creationId xmlns:p14="http://schemas.microsoft.com/office/powerpoint/2010/main" val="55894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Allston I-90 Full Project</a:t>
            </a:r>
          </a:p>
        </p:txBody>
      </p:sp>
      <p:sp>
        <p:nvSpPr>
          <p:cNvPr id="3" name="Content Placeholder 2"/>
          <p:cNvSpPr>
            <a:spLocks noGrp="1"/>
          </p:cNvSpPr>
          <p:nvPr>
            <p:ph idx="1"/>
          </p:nvPr>
        </p:nvSpPr>
        <p:spPr>
          <a:xfrm>
            <a:off x="101875" y="648611"/>
            <a:ext cx="8912915" cy="5479637"/>
          </a:xfrm>
        </p:spPr>
        <p:txBody>
          <a:bodyPr>
            <a:normAutofit/>
          </a:bodyPr>
          <a:lstStyle/>
          <a:p>
            <a:pPr marL="0" indent="0">
              <a:buNone/>
            </a:pPr>
            <a:endParaRPr lang="en-US" sz="24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3</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392" y="1088384"/>
            <a:ext cx="8727311" cy="5109532"/>
          </a:xfrm>
          <a:prstGeom prst="rect">
            <a:avLst/>
          </a:prstGeom>
        </p:spPr>
      </p:pic>
    </p:spTree>
    <p:extLst>
      <p:ext uri="{BB962C8B-B14F-4D97-AF65-F5344CB8AC3E}">
        <p14:creationId xmlns:p14="http://schemas.microsoft.com/office/powerpoint/2010/main" val="283607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Allston I-90 Rail and Transit Elements</a:t>
            </a:r>
          </a:p>
        </p:txBody>
      </p:sp>
      <p:sp>
        <p:nvSpPr>
          <p:cNvPr id="3" name="Content Placeholder 2"/>
          <p:cNvSpPr>
            <a:spLocks noGrp="1"/>
          </p:cNvSpPr>
          <p:nvPr>
            <p:ph idx="1"/>
          </p:nvPr>
        </p:nvSpPr>
        <p:spPr>
          <a:xfrm>
            <a:off x="101875" y="648611"/>
            <a:ext cx="8912915" cy="5479637"/>
          </a:xfrm>
        </p:spPr>
        <p:txBody>
          <a:bodyPr>
            <a:normAutofit/>
          </a:bodyPr>
          <a:lstStyle/>
          <a:p>
            <a:pPr marL="0" indent="0">
              <a:buNone/>
            </a:pPr>
            <a:endParaRPr lang="en-US" sz="2400" dirty="0"/>
          </a:p>
          <a:p>
            <a:pPr lvl="1"/>
            <a:endParaRPr lang="en-US" sz="1800" dirty="0"/>
          </a:p>
        </p:txBody>
      </p:sp>
      <p:sp>
        <p:nvSpPr>
          <p:cNvPr id="4" name="Slide Number Placeholder 3"/>
          <p:cNvSpPr>
            <a:spLocks noGrp="1"/>
          </p:cNvSpPr>
          <p:nvPr>
            <p:ph type="sldNum" sz="quarter" idx="12"/>
          </p:nvPr>
        </p:nvSpPr>
        <p:spPr/>
        <p:txBody>
          <a:bodyPr/>
          <a:lstStyle/>
          <a:p>
            <a:fld id="{7FCBD675-CCB5-F148-8953-FBC584431A30}" type="slidenum">
              <a:rPr lang="en-US" smtClean="0"/>
              <a:t>4</a:t>
            </a:fld>
            <a:endParaRPr lang="en-US" dirty="0"/>
          </a:p>
        </p:txBody>
      </p:sp>
      <p:pic>
        <p:nvPicPr>
          <p:cNvPr id="5" name="Content Placeholder 6">
            <a:extLst>
              <a:ext uri="{FF2B5EF4-FFF2-40B4-BE49-F238E27FC236}">
                <a16:creationId xmlns:a16="http://schemas.microsoft.com/office/drawing/2014/main" id="{E5C3E066-DC5C-452F-A5C3-839852F93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659866"/>
            <a:ext cx="8229600" cy="3843067"/>
          </a:xfrm>
          <a:prstGeom prst="rect">
            <a:avLst/>
          </a:prstGeom>
        </p:spPr>
      </p:pic>
    </p:spTree>
    <p:extLst>
      <p:ext uri="{BB962C8B-B14F-4D97-AF65-F5344CB8AC3E}">
        <p14:creationId xmlns:p14="http://schemas.microsoft.com/office/powerpoint/2010/main" val="375353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65924" cy="572257"/>
          </a:xfrm>
        </p:spPr>
        <p:txBody>
          <a:bodyPr/>
          <a:lstStyle/>
          <a:p>
            <a:r>
              <a:rPr lang="en-US" sz="2400" dirty="0"/>
              <a:t>Allston I-90 Rail and Transit Elements - Context </a:t>
            </a:r>
          </a:p>
        </p:txBody>
      </p:sp>
      <p:sp>
        <p:nvSpPr>
          <p:cNvPr id="3" name="Content Placeholder 2"/>
          <p:cNvSpPr>
            <a:spLocks noGrp="1"/>
          </p:cNvSpPr>
          <p:nvPr>
            <p:ph idx="1"/>
          </p:nvPr>
        </p:nvSpPr>
        <p:spPr>
          <a:xfrm>
            <a:off x="101876" y="847993"/>
            <a:ext cx="8652657" cy="5508358"/>
          </a:xfrm>
        </p:spPr>
        <p:txBody>
          <a:bodyPr>
            <a:normAutofit fontScale="77500" lnSpcReduction="20000"/>
          </a:bodyPr>
          <a:lstStyle/>
          <a:p>
            <a:pPr lvl="0">
              <a:lnSpc>
                <a:spcPct val="110000"/>
              </a:lnSpc>
              <a:spcBef>
                <a:spcPts val="1800"/>
              </a:spcBef>
            </a:pPr>
            <a:r>
              <a:rPr lang="en-US" sz="2000" dirty="0"/>
              <a:t>In September 2014, MassDOT, the MBTA, and Harvard University entered into a Letter of Intent concerning the Allston I-90 Project</a:t>
            </a:r>
          </a:p>
          <a:p>
            <a:pPr>
              <a:lnSpc>
                <a:spcPct val="110000"/>
              </a:lnSpc>
              <a:spcBef>
                <a:spcPts val="1800"/>
              </a:spcBef>
            </a:pPr>
            <a:r>
              <a:rPr lang="en-US" sz="2000" dirty="0"/>
              <a:t>The existing I-90 Viaduct sits on the former site of Beacon Park Yard</a:t>
            </a:r>
          </a:p>
          <a:p>
            <a:pPr>
              <a:lnSpc>
                <a:spcPct val="110000"/>
              </a:lnSpc>
              <a:spcBef>
                <a:spcPts val="1800"/>
              </a:spcBef>
            </a:pPr>
            <a:r>
              <a:rPr lang="en-US" sz="2000" dirty="0"/>
              <a:t>The site is owned by Harvard University, which has future plans to redevelop the area into a mixed-use neighborhood including ‘decking over’ any Commuter Rail layover areas in order to create additional horizontal surface for future air-rights development</a:t>
            </a:r>
          </a:p>
          <a:p>
            <a:pPr>
              <a:lnSpc>
                <a:spcPct val="110000"/>
              </a:lnSpc>
              <a:spcBef>
                <a:spcPts val="1800"/>
              </a:spcBef>
            </a:pPr>
            <a:r>
              <a:rPr lang="en-US" sz="2000" dirty="0"/>
              <a:t>The MBTA has ongoing rights to use the Worcester Main Line, the Grand Junction, and limited layover space</a:t>
            </a:r>
          </a:p>
          <a:p>
            <a:pPr lvl="0">
              <a:lnSpc>
                <a:spcPct val="110000"/>
              </a:lnSpc>
              <a:spcBef>
                <a:spcPts val="1800"/>
              </a:spcBef>
            </a:pPr>
            <a:r>
              <a:rPr lang="en-US" sz="2000" dirty="0"/>
              <a:t>The Letter of Intent committed the parties to working in their mutual interest toward the development of a project that would:</a:t>
            </a:r>
          </a:p>
          <a:p>
            <a:pPr lvl="1">
              <a:lnSpc>
                <a:spcPct val="110000"/>
              </a:lnSpc>
              <a:spcBef>
                <a:spcPts val="1800"/>
              </a:spcBef>
            </a:pPr>
            <a:r>
              <a:rPr lang="en-US" sz="1600" dirty="0"/>
              <a:t>Relocate the I-90 infrastructure through the Beacon Park Yards area</a:t>
            </a:r>
          </a:p>
          <a:p>
            <a:pPr lvl="1">
              <a:lnSpc>
                <a:spcPct val="110000"/>
              </a:lnSpc>
              <a:spcBef>
                <a:spcPts val="1800"/>
              </a:spcBef>
            </a:pPr>
            <a:r>
              <a:rPr lang="en-US" sz="1600" dirty="0"/>
              <a:t>Provide connections to the urban environment</a:t>
            </a:r>
          </a:p>
          <a:p>
            <a:pPr lvl="1">
              <a:lnSpc>
                <a:spcPct val="110000"/>
              </a:lnSpc>
              <a:spcBef>
                <a:spcPts val="1800"/>
              </a:spcBef>
            </a:pPr>
            <a:r>
              <a:rPr lang="en-US" sz="1600" dirty="0"/>
              <a:t>Provide for rail vehicle layover and light maintenance of MBTA rail vehicles</a:t>
            </a:r>
          </a:p>
          <a:p>
            <a:pPr lvl="1">
              <a:lnSpc>
                <a:spcPct val="110000"/>
              </a:lnSpc>
              <a:spcBef>
                <a:spcPts val="1800"/>
              </a:spcBef>
            </a:pPr>
            <a:r>
              <a:rPr lang="en-US" sz="1600" dirty="0"/>
              <a:t>Establish a new Commuter Rail station in the Allston neighborhood</a:t>
            </a:r>
            <a:endParaRPr lang="en-US" sz="2000" dirty="0"/>
          </a:p>
          <a:p>
            <a:pPr lvl="0">
              <a:lnSpc>
                <a:spcPct val="110000"/>
              </a:lnSpc>
              <a:spcBef>
                <a:spcPts val="1800"/>
              </a:spcBef>
            </a:pPr>
            <a:r>
              <a:rPr lang="en-US" sz="2000" dirty="0"/>
              <a:t>The negotiations are ongoing and moving forward well, and will ultimately conclude in a Definitive Agreement following the completion of the MEPA process</a:t>
            </a:r>
            <a:endParaRPr lang="en-US" sz="2200" dirty="0"/>
          </a:p>
          <a:p>
            <a:pPr lvl="0">
              <a:lnSpc>
                <a:spcPct val="70000"/>
              </a:lnSpc>
            </a:pPr>
            <a:endParaRPr lang="en-US" sz="2200" dirty="0"/>
          </a:p>
          <a:p>
            <a:pPr marL="0" indent="0">
              <a:buNone/>
            </a:pPr>
            <a:endParaRPr lang="en-US" sz="2400" dirty="0"/>
          </a:p>
        </p:txBody>
      </p:sp>
      <p:sp>
        <p:nvSpPr>
          <p:cNvPr id="4" name="Slide Number Placeholder 3"/>
          <p:cNvSpPr>
            <a:spLocks noGrp="1"/>
          </p:cNvSpPr>
          <p:nvPr>
            <p:ph type="sldNum" sz="quarter" idx="12"/>
          </p:nvPr>
        </p:nvSpPr>
        <p:spPr/>
        <p:txBody>
          <a:bodyPr/>
          <a:lstStyle/>
          <a:p>
            <a:fld id="{7FCBD675-CCB5-F148-8953-FBC584431A30}" type="slidenum">
              <a:rPr lang="en-US" smtClean="0"/>
              <a:t>5</a:t>
            </a:fld>
            <a:endParaRPr lang="en-US" dirty="0"/>
          </a:p>
        </p:txBody>
      </p:sp>
    </p:spTree>
    <p:extLst>
      <p:ext uri="{BB962C8B-B14F-4D97-AF65-F5344CB8AC3E}">
        <p14:creationId xmlns:p14="http://schemas.microsoft.com/office/powerpoint/2010/main" val="1607027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sz="2400" dirty="0"/>
              <a:t>Commuter Rail Vehicle Layover – </a:t>
            </a:r>
            <a:r>
              <a:rPr lang="en-US" sz="2400" dirty="0" err="1"/>
              <a:t>Systemwide</a:t>
            </a:r>
            <a:r>
              <a:rPr lang="en-US" sz="2400" dirty="0"/>
              <a:t> Needs</a:t>
            </a:r>
          </a:p>
        </p:txBody>
      </p:sp>
      <p:sp>
        <p:nvSpPr>
          <p:cNvPr id="3" name="Content Placeholder 2"/>
          <p:cNvSpPr>
            <a:spLocks noGrp="1"/>
          </p:cNvSpPr>
          <p:nvPr>
            <p:ph idx="1"/>
          </p:nvPr>
        </p:nvSpPr>
        <p:spPr/>
        <p:txBody>
          <a:bodyPr>
            <a:normAutofit fontScale="62500" lnSpcReduction="20000"/>
          </a:bodyPr>
          <a:lstStyle/>
          <a:p>
            <a:endParaRPr lang="en-US" sz="2000" dirty="0"/>
          </a:p>
          <a:p>
            <a:pPr>
              <a:lnSpc>
                <a:spcPct val="110000"/>
              </a:lnSpc>
            </a:pPr>
            <a:r>
              <a:rPr lang="en-US" sz="2400" dirty="0"/>
              <a:t>The proposed layover facilities at Beacon Park Yards would help to address a long-standing shortage of layover for MBTA Commuter Rail vehicles.</a:t>
            </a:r>
          </a:p>
          <a:p>
            <a:pPr>
              <a:lnSpc>
                <a:spcPct val="110000"/>
              </a:lnSpc>
            </a:pPr>
            <a:endParaRPr lang="en-US" sz="2400" dirty="0"/>
          </a:p>
          <a:p>
            <a:pPr>
              <a:lnSpc>
                <a:spcPct val="110000"/>
              </a:lnSpc>
            </a:pPr>
            <a:r>
              <a:rPr lang="en-US" sz="2400" dirty="0"/>
              <a:t>Currently, the MBTA operates without layover space for six trainsets.</a:t>
            </a:r>
          </a:p>
          <a:p>
            <a:pPr marL="0" indent="0">
              <a:lnSpc>
                <a:spcPct val="110000"/>
              </a:lnSpc>
              <a:buNone/>
            </a:pPr>
            <a:endParaRPr lang="en-US" sz="2400" dirty="0"/>
          </a:p>
          <a:p>
            <a:pPr>
              <a:lnSpc>
                <a:spcPct val="110000"/>
              </a:lnSpc>
            </a:pPr>
            <a:r>
              <a:rPr lang="en-US" sz="2400" dirty="0"/>
              <a:t>Projections for 2035, prepared as part of the South Station project, estimated a deficit of layover space for 33 trainsets.</a:t>
            </a:r>
          </a:p>
          <a:p>
            <a:pPr>
              <a:lnSpc>
                <a:spcPct val="110000"/>
              </a:lnSpc>
            </a:pPr>
            <a:endParaRPr lang="en-US" sz="2400" dirty="0"/>
          </a:p>
          <a:p>
            <a:pPr>
              <a:lnSpc>
                <a:spcPct val="110000"/>
              </a:lnSpc>
            </a:pPr>
            <a:r>
              <a:rPr lang="en-US" sz="2400" dirty="0"/>
              <a:t>Insufficient layover can cause inefficiency, schedule disruption, congestion at the terminal stations, and delays and inconveniences for our customers. </a:t>
            </a:r>
          </a:p>
          <a:p>
            <a:pPr>
              <a:lnSpc>
                <a:spcPct val="110000"/>
              </a:lnSpc>
            </a:pPr>
            <a:endParaRPr lang="en-US" sz="2400" dirty="0"/>
          </a:p>
          <a:p>
            <a:pPr>
              <a:lnSpc>
                <a:spcPct val="110000"/>
              </a:lnSpc>
            </a:pPr>
            <a:r>
              <a:rPr lang="en-US" sz="2400" dirty="0"/>
              <a:t>The planning process for the expansion of Boston South Station included a comprehensive analysis of Commuter Rail layover needs and potential future layover sites.</a:t>
            </a:r>
          </a:p>
          <a:p>
            <a:pPr>
              <a:lnSpc>
                <a:spcPct val="110000"/>
              </a:lnSpc>
            </a:pPr>
            <a:endParaRPr lang="en-US" sz="2400" dirty="0"/>
          </a:p>
          <a:p>
            <a:pPr>
              <a:lnSpc>
                <a:spcPct val="110000"/>
              </a:lnSpc>
            </a:pPr>
            <a:r>
              <a:rPr lang="en-US" sz="2400" dirty="0"/>
              <a:t>Over many years, Beacon Park Yard has consistently been identified as one of the best and one of the very few possible sites for Boston-area Commuter Rail layover.</a:t>
            </a:r>
          </a:p>
          <a:p>
            <a:endParaRPr lang="en-US" sz="2000" dirty="0"/>
          </a:p>
        </p:txBody>
      </p:sp>
      <p:sp>
        <p:nvSpPr>
          <p:cNvPr id="4" name="Slide Number Placeholder 3"/>
          <p:cNvSpPr>
            <a:spLocks noGrp="1"/>
          </p:cNvSpPr>
          <p:nvPr>
            <p:ph type="sldNum" sz="quarter" idx="12"/>
          </p:nvPr>
        </p:nvSpPr>
        <p:spPr/>
        <p:txBody>
          <a:bodyPr/>
          <a:lstStyle/>
          <a:p>
            <a:fld id="{7FCBD675-CCB5-F148-8953-FBC584431A30}" type="slidenum">
              <a:rPr lang="en-US" smtClean="0"/>
              <a:t>6</a:t>
            </a:fld>
            <a:endParaRPr lang="en-US" dirty="0"/>
          </a:p>
        </p:txBody>
      </p:sp>
    </p:spTree>
    <p:extLst>
      <p:ext uri="{BB962C8B-B14F-4D97-AF65-F5344CB8AC3E}">
        <p14:creationId xmlns:p14="http://schemas.microsoft.com/office/powerpoint/2010/main" val="74210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8912914" cy="572257"/>
          </a:xfrm>
        </p:spPr>
        <p:txBody>
          <a:bodyPr/>
          <a:lstStyle/>
          <a:p>
            <a:r>
              <a:rPr lang="en-US" sz="2400" dirty="0"/>
              <a:t>Commuter Rail Vehicle Layover - DEIR Proposal</a:t>
            </a:r>
          </a:p>
        </p:txBody>
      </p:sp>
      <p:sp>
        <p:nvSpPr>
          <p:cNvPr id="3" name="Content Placeholder 2"/>
          <p:cNvSpPr>
            <a:spLocks noGrp="1"/>
          </p:cNvSpPr>
          <p:nvPr>
            <p:ph idx="1"/>
          </p:nvPr>
        </p:nvSpPr>
        <p:spPr/>
        <p:txBody>
          <a:bodyPr>
            <a:normAutofit/>
          </a:bodyPr>
          <a:lstStyle/>
          <a:p>
            <a:endParaRPr lang="en-US" sz="2400" dirty="0"/>
          </a:p>
          <a:p>
            <a:r>
              <a:rPr lang="en-US" sz="2000" dirty="0"/>
              <a:t>The DEIR proposes to construct new Commuter Rail layover in Phase 2 of the project.</a:t>
            </a:r>
          </a:p>
          <a:p>
            <a:pPr marL="0" indent="0">
              <a:buNone/>
            </a:pPr>
            <a:endParaRPr lang="en-US" sz="2000" dirty="0"/>
          </a:p>
          <a:p>
            <a:r>
              <a:rPr lang="en-US" sz="2000" dirty="0"/>
              <a:t>By the end of Phase 2, MassDOT/MBTA would construct new layover infrastructure for 8-16 trainsets, depending on the ultimate alternative selected for the overall project.</a:t>
            </a:r>
          </a:p>
          <a:p>
            <a:endParaRPr lang="en-US" sz="2000" dirty="0"/>
          </a:p>
          <a:p>
            <a:r>
              <a:rPr lang="en-US" sz="2000" dirty="0"/>
              <a:t>Phase 2 would also include the construction of a light maintenance facility for Commuter Rail vehicles.</a:t>
            </a:r>
            <a:endParaRPr lang="en-US" sz="1600" dirty="0"/>
          </a:p>
          <a:p>
            <a:endParaRPr lang="en-US" sz="2000" dirty="0"/>
          </a:p>
        </p:txBody>
      </p:sp>
      <p:sp>
        <p:nvSpPr>
          <p:cNvPr id="4" name="Slide Number Placeholder 3"/>
          <p:cNvSpPr>
            <a:spLocks noGrp="1"/>
          </p:cNvSpPr>
          <p:nvPr>
            <p:ph type="sldNum" sz="quarter" idx="12"/>
          </p:nvPr>
        </p:nvSpPr>
        <p:spPr/>
        <p:txBody>
          <a:bodyPr/>
          <a:lstStyle/>
          <a:p>
            <a:fld id="{7FCBD675-CCB5-F148-8953-FBC584431A30}" type="slidenum">
              <a:rPr lang="en-US" smtClean="0"/>
              <a:t>7</a:t>
            </a:fld>
            <a:endParaRPr lang="en-US" dirty="0"/>
          </a:p>
        </p:txBody>
      </p:sp>
    </p:spTree>
    <p:extLst>
      <p:ext uri="{BB962C8B-B14F-4D97-AF65-F5344CB8AC3E}">
        <p14:creationId xmlns:p14="http://schemas.microsoft.com/office/powerpoint/2010/main" val="180677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9042124" cy="572257"/>
          </a:xfrm>
        </p:spPr>
        <p:txBody>
          <a:bodyPr/>
          <a:lstStyle/>
          <a:p>
            <a:r>
              <a:rPr lang="en-US" sz="2400" dirty="0"/>
              <a:t>West Station Context – The Worcester Line</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a:p>
          <a:p>
            <a:r>
              <a:rPr lang="en-US" sz="2000" dirty="0"/>
              <a:t>The Worcester Line is the second most heavily ridden Commuter Rail line.</a:t>
            </a:r>
          </a:p>
          <a:p>
            <a:pPr marL="0" indent="0">
              <a:buNone/>
            </a:pPr>
            <a:endParaRPr lang="en-US" sz="2000" dirty="0"/>
          </a:p>
          <a:p>
            <a:r>
              <a:rPr lang="en-US" sz="2000" dirty="0"/>
              <a:t>The MBTA runs 55 trains between Boston and Worcester every weekday.</a:t>
            </a:r>
          </a:p>
          <a:p>
            <a:pPr lvl="1"/>
            <a:r>
              <a:rPr lang="en-US" sz="1600" dirty="0"/>
              <a:t>28 inbound</a:t>
            </a:r>
          </a:p>
          <a:p>
            <a:pPr lvl="1"/>
            <a:r>
              <a:rPr lang="en-US" sz="1600" dirty="0"/>
              <a:t>27 outbound</a:t>
            </a:r>
          </a:p>
          <a:p>
            <a:endParaRPr lang="en-US" sz="2000" dirty="0"/>
          </a:p>
          <a:p>
            <a:r>
              <a:rPr lang="en-US" sz="2000" dirty="0"/>
              <a:t>21 of those trains are in the peak periods.</a:t>
            </a:r>
          </a:p>
          <a:p>
            <a:pPr lvl="1"/>
            <a:r>
              <a:rPr lang="en-US" sz="1600" dirty="0"/>
              <a:t>12 in the morning peak</a:t>
            </a:r>
          </a:p>
          <a:p>
            <a:pPr lvl="1"/>
            <a:r>
              <a:rPr lang="en-US" sz="1600" dirty="0"/>
              <a:t>9 in the evening peak</a:t>
            </a:r>
            <a:endParaRPr lang="en-US" sz="2000" dirty="0"/>
          </a:p>
          <a:p>
            <a:endParaRPr lang="en-US" sz="2000" dirty="0"/>
          </a:p>
          <a:p>
            <a:r>
              <a:rPr lang="en-US" sz="2000" dirty="0"/>
              <a:t>Travel times between Boston and Worcester vary from 1:06 to 1:31, depending on the specific train.</a:t>
            </a:r>
          </a:p>
          <a:p>
            <a:endParaRPr lang="en-US" sz="2000" dirty="0"/>
          </a:p>
          <a:p>
            <a:r>
              <a:rPr lang="en-US" sz="2000" dirty="0"/>
              <a:t>Any new infill station on the line adds approximately three minutes of travel time.</a:t>
            </a:r>
          </a:p>
          <a:p>
            <a:endParaRPr lang="en-US" sz="2000" dirty="0"/>
          </a:p>
        </p:txBody>
      </p:sp>
      <p:sp>
        <p:nvSpPr>
          <p:cNvPr id="4" name="Slide Number Placeholder 3"/>
          <p:cNvSpPr>
            <a:spLocks noGrp="1"/>
          </p:cNvSpPr>
          <p:nvPr>
            <p:ph type="sldNum" sz="quarter" idx="12"/>
          </p:nvPr>
        </p:nvSpPr>
        <p:spPr/>
        <p:txBody>
          <a:bodyPr/>
          <a:lstStyle/>
          <a:p>
            <a:fld id="{7FCBD675-CCB5-F148-8953-FBC584431A30}" type="slidenum">
              <a:rPr lang="en-US" smtClean="0"/>
              <a:t>8</a:t>
            </a:fld>
            <a:endParaRPr lang="en-US" dirty="0"/>
          </a:p>
        </p:txBody>
      </p:sp>
    </p:spTree>
    <p:extLst>
      <p:ext uri="{BB962C8B-B14F-4D97-AF65-F5344CB8AC3E}">
        <p14:creationId xmlns:p14="http://schemas.microsoft.com/office/powerpoint/2010/main" val="1975263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76" y="76354"/>
            <a:ext cx="9042124" cy="572257"/>
          </a:xfrm>
        </p:spPr>
        <p:txBody>
          <a:bodyPr/>
          <a:lstStyle/>
          <a:p>
            <a:r>
              <a:rPr lang="en-US" sz="2400" dirty="0"/>
              <a:t>West Station Context – Nearby Stations</a:t>
            </a:r>
          </a:p>
        </p:txBody>
      </p:sp>
      <p:sp>
        <p:nvSpPr>
          <p:cNvPr id="3" name="Content Placeholder 2"/>
          <p:cNvSpPr>
            <a:spLocks noGrp="1"/>
          </p:cNvSpPr>
          <p:nvPr>
            <p:ph idx="1"/>
          </p:nvPr>
        </p:nvSpPr>
        <p:spPr/>
        <p:txBody>
          <a:bodyPr>
            <a:normAutofit/>
          </a:bodyPr>
          <a:lstStyle/>
          <a:p>
            <a:pPr marL="0" indent="0">
              <a:buNone/>
            </a:pPr>
            <a:endParaRPr lang="en-US" sz="2400" dirty="0"/>
          </a:p>
          <a:p>
            <a:r>
              <a:rPr lang="en-US" sz="2000" dirty="0"/>
              <a:t>MassDOT/MBTA have studied additional Worcester Line stations within the City of Boston for decades.</a:t>
            </a:r>
          </a:p>
          <a:p>
            <a:endParaRPr lang="en-US" sz="2000" dirty="0"/>
          </a:p>
          <a:p>
            <a:r>
              <a:rPr lang="en-US" sz="2000" dirty="0"/>
              <a:t>In 2014, the MBTA opened the expanded </a:t>
            </a:r>
            <a:r>
              <a:rPr lang="en-US" sz="2000" dirty="0" err="1"/>
              <a:t>Yawkey</a:t>
            </a:r>
            <a:r>
              <a:rPr lang="en-US" sz="2000" dirty="0"/>
              <a:t> Station immediately outside Kenmore Square.</a:t>
            </a:r>
          </a:p>
          <a:p>
            <a:endParaRPr lang="en-US" sz="2000" dirty="0"/>
          </a:p>
          <a:p>
            <a:r>
              <a:rPr lang="en-US" sz="2000" dirty="0"/>
              <a:t>In 2017, Boston Landing station opened.</a:t>
            </a:r>
          </a:p>
          <a:p>
            <a:pPr marL="0" indent="0">
              <a:buNone/>
            </a:pPr>
            <a:r>
              <a:rPr lang="en-US" sz="2000" dirty="0"/>
              <a:t> </a:t>
            </a:r>
          </a:p>
          <a:p>
            <a:r>
              <a:rPr lang="en-US" sz="2000" dirty="0"/>
              <a:t>These two stations addressed demand for additional Commuter Rail service in the Allston/Brighton/Kenmore corridor. </a:t>
            </a:r>
          </a:p>
          <a:p>
            <a:endParaRPr lang="en-US" sz="2000" dirty="0"/>
          </a:p>
          <a:p>
            <a:r>
              <a:rPr lang="en-US" sz="2000" dirty="0"/>
              <a:t>West Station would be located approximately 3/4 mile from Boston Landing and 1.3 miles from </a:t>
            </a:r>
            <a:r>
              <a:rPr lang="en-US" sz="2000" dirty="0" err="1"/>
              <a:t>Yawkey</a:t>
            </a:r>
            <a:r>
              <a:rPr lang="en-US" sz="2000" dirty="0"/>
              <a:t> Station, with West Station in the middle between the two.  </a:t>
            </a:r>
          </a:p>
          <a:p>
            <a:endParaRPr lang="en-US" sz="2000" dirty="0"/>
          </a:p>
          <a:p>
            <a:endParaRPr lang="en-US" sz="2000" dirty="0"/>
          </a:p>
        </p:txBody>
      </p:sp>
      <p:sp>
        <p:nvSpPr>
          <p:cNvPr id="4" name="Slide Number Placeholder 3"/>
          <p:cNvSpPr>
            <a:spLocks noGrp="1"/>
          </p:cNvSpPr>
          <p:nvPr>
            <p:ph type="sldNum" sz="quarter" idx="12"/>
          </p:nvPr>
        </p:nvSpPr>
        <p:spPr/>
        <p:txBody>
          <a:bodyPr/>
          <a:lstStyle/>
          <a:p>
            <a:fld id="{7FCBD675-CCB5-F148-8953-FBC584431A30}" type="slidenum">
              <a:rPr lang="en-US" smtClean="0"/>
              <a:t>9</a:t>
            </a:fld>
            <a:endParaRPr lang="en-US" dirty="0"/>
          </a:p>
        </p:txBody>
      </p:sp>
    </p:spTree>
    <p:extLst>
      <p:ext uri="{BB962C8B-B14F-4D97-AF65-F5344CB8AC3E}">
        <p14:creationId xmlns:p14="http://schemas.microsoft.com/office/powerpoint/2010/main" val="1065656663"/>
      </p:ext>
    </p:extLst>
  </p:cSld>
  <p:clrMapOvr>
    <a:masterClrMapping/>
  </p:clrMapOvr>
</p:sld>
</file>

<file path=ppt/theme/theme1.xml><?xml version="1.0" encoding="utf-8"?>
<a:theme xmlns:a="http://schemas.openxmlformats.org/drawingml/2006/main" name="MBTA Template">
  <a:themeElements>
    <a:clrScheme name="2017-2021 CIP">
      <a:dk1>
        <a:srgbClr val="262626"/>
      </a:dk1>
      <a:lt1>
        <a:srgbClr val="FFFFFF"/>
      </a:lt1>
      <a:dk2>
        <a:srgbClr val="122234"/>
      </a:dk2>
      <a:lt2>
        <a:srgbClr val="FFFFFF"/>
      </a:lt2>
      <a:accent1>
        <a:srgbClr val="005878"/>
      </a:accent1>
      <a:accent2>
        <a:srgbClr val="0084B4"/>
      </a:accent2>
      <a:accent3>
        <a:srgbClr val="00B0F0"/>
      </a:accent3>
      <a:accent4>
        <a:srgbClr val="5DD3FF"/>
      </a:accent4>
      <a:accent5>
        <a:srgbClr val="509E2F"/>
      </a:accent5>
      <a:accent6>
        <a:srgbClr val="3B7623"/>
      </a:accent6>
      <a:hlink>
        <a:srgbClr val="0000FF"/>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B9DD42A-02F8-104D-9910-D1A64A753B29}" vid="{45318140-5A3E-7B4C-A710-E7E511F827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C06E22964CE3448F7184FE91BCC87E" ma:contentTypeVersion="2" ma:contentTypeDescription="Create a new document." ma:contentTypeScope="" ma:versionID="b27d3b881c23e502bf951ea2c3f45c3c">
  <xsd:schema xmlns:xsd="http://www.w3.org/2001/XMLSchema" xmlns:xs="http://www.w3.org/2001/XMLSchema" xmlns:p="http://schemas.microsoft.com/office/2006/metadata/properties" xmlns:ns2="edd00ff6-1f9f-455d-8694-ac6c662548ee" targetNamespace="http://schemas.microsoft.com/office/2006/metadata/properties" ma:root="true" ma:fieldsID="fc7b853a11b9b1a3f25a2fb9cc81b6c3" ns2:_="">
    <xsd:import namespace="edd00ff6-1f9f-455d-8694-ac6c662548e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d00ff6-1f9f-455d-8694-ac6c662548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00D058-9D36-4947-8564-D45FDB980E01}">
  <ds:schemaRefs>
    <ds:schemaRef ds:uri="http://schemas.microsoft.com/sharepoint/v3/contenttype/forms"/>
  </ds:schemaRefs>
</ds:datastoreItem>
</file>

<file path=customXml/itemProps2.xml><?xml version="1.0" encoding="utf-8"?>
<ds:datastoreItem xmlns:ds="http://schemas.openxmlformats.org/officeDocument/2006/customXml" ds:itemID="{392992B5-B25E-40BF-9856-2FC035A6BA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d00ff6-1f9f-455d-8694-ac6c662548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AD226F-440D-4DF0-8F39-A0DB5AA29EB2}">
  <ds:schemaRefs>
    <ds:schemaRef ds:uri="http://purl.org/dc/dcmitype/"/>
    <ds:schemaRef ds:uri="http://purl.org/dc/terms/"/>
    <ds:schemaRef ds:uri="http://schemas.microsoft.com/office/2006/documentManagement/types"/>
    <ds:schemaRef ds:uri="http://purl.org/dc/elements/1.1/"/>
    <ds:schemaRef ds:uri="edd00ff6-1f9f-455d-8694-ac6c662548e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MBTA Template</Template>
  <TotalTime>7269</TotalTime>
  <Words>1109</Words>
  <Application>Microsoft Office PowerPoint</Application>
  <PresentationFormat>On-screen Show (4:3)</PresentationFormat>
  <Paragraphs>125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MBTA Template</vt:lpstr>
      <vt:lpstr>Allston I-90 Interchange Improvement Project  Rail and Transit Elements</vt:lpstr>
      <vt:lpstr>Allston I-90 Rail and Transit Elements – Presentation Overview</vt:lpstr>
      <vt:lpstr>Allston I-90 Full Project</vt:lpstr>
      <vt:lpstr>Allston I-90 Rail and Transit Elements</vt:lpstr>
      <vt:lpstr>Allston I-90 Rail and Transit Elements - Context </vt:lpstr>
      <vt:lpstr>Commuter Rail Vehicle Layover – Systemwide Needs</vt:lpstr>
      <vt:lpstr>Commuter Rail Vehicle Layover - DEIR Proposal</vt:lpstr>
      <vt:lpstr>West Station Context – The Worcester Line</vt:lpstr>
      <vt:lpstr>West Station Context – Nearby Stations</vt:lpstr>
      <vt:lpstr>The Worcester Line and West Station - Context</vt:lpstr>
      <vt:lpstr>West Station - DEIR Proposal</vt:lpstr>
      <vt:lpstr>West Station - DEIR Proposal</vt:lpstr>
      <vt:lpstr>Current MBTA Services - Allston</vt:lpstr>
      <vt:lpstr>Planned Work on Transit in Allston</vt:lpstr>
    </vt:vector>
  </TitlesOfParts>
  <Company>MassDOT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highlights - Aeronautics</dc:title>
  <dc:creator>Trey Joseph Wadsworth</dc:creator>
  <cp:lastModifiedBy>Cotter, Nancy</cp:lastModifiedBy>
  <cp:revision>199</cp:revision>
  <cp:lastPrinted>2018-04-20T20:12:50Z</cp:lastPrinted>
  <dcterms:created xsi:type="dcterms:W3CDTF">2016-03-11T16:43:25Z</dcterms:created>
  <dcterms:modified xsi:type="dcterms:W3CDTF">2018-04-23T11:13:33Z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0x010100A0C06E22964CE3448F7184FE91BCC87E</vt:lpwstr>
  </property>
</Properties>
</file>